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  <p:sldMasterId id="2147483651" r:id="rId3"/>
  </p:sldMasterIdLst>
  <p:notesMasterIdLst>
    <p:notesMasterId r:id="rId19"/>
  </p:notesMasterIdLst>
  <p:sldIdLst>
    <p:sldId id="256" r:id="rId4"/>
    <p:sldId id="257" r:id="rId5"/>
    <p:sldId id="275" r:id="rId6"/>
    <p:sldId id="259" r:id="rId7"/>
    <p:sldId id="286" r:id="rId8"/>
    <p:sldId id="287" r:id="rId9"/>
    <p:sldId id="276" r:id="rId10"/>
    <p:sldId id="277" r:id="rId11"/>
    <p:sldId id="280" r:id="rId12"/>
    <p:sldId id="278" r:id="rId13"/>
    <p:sldId id="279" r:id="rId14"/>
    <p:sldId id="263" r:id="rId15"/>
    <p:sldId id="265" r:id="rId16"/>
    <p:sldId id="266" r:id="rId17"/>
    <p:sldId id="285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353FF"/>
    <a:srgbClr val="CED6FE"/>
    <a:srgbClr val="7A6900"/>
    <a:srgbClr val="041776"/>
    <a:srgbClr val="065A74"/>
    <a:srgbClr val="047640"/>
    <a:srgbClr val="2C7802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75" autoAdjust="0"/>
    <p:restoredTop sz="95009" autoAdjust="0"/>
  </p:normalViewPr>
  <p:slideViewPr>
    <p:cSldViewPr>
      <p:cViewPr varScale="1">
        <p:scale>
          <a:sx n="74" d="100"/>
          <a:sy n="74" d="100"/>
        </p:scale>
        <p:origin x="127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ffectLst/>
              </a:defRPr>
            </a:lvl1pPr>
          </a:lstStyle>
          <a:p>
            <a:endParaRPr lang="ru-RU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ffectLst/>
              </a:defRPr>
            </a:lvl1pPr>
          </a:lstStyle>
          <a:p>
            <a:endParaRPr lang="ru-RU"/>
          </a:p>
        </p:txBody>
      </p:sp>
      <p:sp>
        <p:nvSpPr>
          <p:cNvPr id="8196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/>
              </a:defRPr>
            </a:lvl1pPr>
          </a:lstStyle>
          <a:p>
            <a:endParaRPr lang="ru-RU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/>
              </a:defRPr>
            </a:lvl1pPr>
          </a:lstStyle>
          <a:p>
            <a:fld id="{F576CAF0-DD96-463C-A636-3AE61D8D32F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11285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E276A5-342A-4DA9-B7F9-0DBE31ED8687}" type="slidenum">
              <a:rPr lang="ru-RU"/>
              <a:pPr/>
              <a:t>2</a:t>
            </a:fld>
            <a:endParaRPr lang="ru-RU"/>
          </a:p>
        </p:txBody>
      </p:sp>
      <p:sp>
        <p:nvSpPr>
          <p:cNvPr id="1126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58778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2C632E-4C7D-459A-B442-FA102524BE3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7705997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F956E6-F640-4DF7-83F4-14FB6A61762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9940549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DCA827-DCCF-4968-8E68-3BD10F60430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5310738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BDA5820-07DA-4F1F-9F42-66907F17C91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4500147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B997496-2D03-4C30-9CE2-EAFA853F332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8643371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703C3A5-5B29-4AD8-A528-69DE6A169F1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93196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D2E74E1-EE85-4ED8-A8B7-6055513783C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2804020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3076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C9F295F7-A728-4164-BE13-4C3ECD0CC2F3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>
        <p:tmplLst>
          <p:tmpl lvl="1">
            <p:tnLst>
              <p:par>
                <p:cTn presetID="47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7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07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07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07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7DBE68-BBAA-4E7D-8FB1-8C47A79D12E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2132209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AC5EC7-53F0-4C07-9354-5C394F63A5D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0750375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131329-657A-4B12-8F63-CD5AA06BD00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430479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714F21-D2AA-4571-B970-1FB79445A2A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3354095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535142-40B4-4D4B-8313-75E171C6C77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4935445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B7190-0DAD-4009-8C64-C6B20524516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8890043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03D84E-82B8-4479-8FA9-8296C0FB9FE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9691905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8143BB-086A-4BEE-9334-E3B670A0009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393152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E5E048-8DE7-4A6F-98BF-59DB040C9DD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9045986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822DFA-FF56-449D-8103-D2FA73DB21D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1289054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7C0FDD-1DA2-49F3-B004-9B66DD8EDB1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6035661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F7E3D72-7DEA-4258-B7BE-BD72CC0F482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235D98-3567-45F2-962B-DA47B7D104E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0212511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CBA899-1C26-4310-A32F-7AF0B6CB067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1438321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DC0EE2-2D64-44B3-8479-24E6B896338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0648807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1278FD-7B7F-4E22-82A5-12E1FE8CFF3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0811773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FBD868-C645-4245-BFA9-29C4D25A53A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063645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EC9864-32DA-4823-AAA5-4B306477E56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7967110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5C5775-0C75-4042-BD15-1CAB04D125F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0456072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C9585E-9611-4A46-AA5D-B5B6D733ABA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8336393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40184B-056E-4225-B335-10835C19FC7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6091166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1477AE-B4B0-48D4-B96C-30DF232CBF3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6015454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4F4000-64BC-463A-A9E7-98590D93F2C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0576549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5CB93C-4014-41D2-A4E3-01F5A02377A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0736245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B0220B-18F1-4CF7-90C9-6E43235C83F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5753052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73091F-C391-4262-B9C4-B767396CF2E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6357999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A0885A-5A01-4982-9FBF-D9A847DF0A2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2564609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519855-EA21-47B1-A857-6495F60D9E9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3845237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D6802E-FFE8-4B41-9E53-9739B34A821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3485181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AE4FA">
                <a:gamma/>
                <a:shade val="75686"/>
                <a:invGamma/>
              </a:srgbClr>
            </a:gs>
            <a:gs pos="50000">
              <a:srgbClr val="CAE4FA"/>
            </a:gs>
            <a:gs pos="100000">
              <a:srgbClr val="CAE4FA">
                <a:gamma/>
                <a:shade val="75686"/>
                <a:invGamma/>
              </a:srgbClr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/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/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/>
              </a:defRPr>
            </a:lvl1pPr>
          </a:lstStyle>
          <a:p>
            <a:fld id="{A8AA2ED3-B4F7-420D-A117-ED1D86D1EE19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  <p:sldLayoutId id="2147483684" r:id="rId12"/>
    <p:sldLayoutId id="2147483685" r:id="rId13"/>
    <p:sldLayoutId id="2147483686" r:id="rId14"/>
    <p:sldLayoutId id="2147483687" r:id="rId15"/>
  </p:sldLayoutIdLst>
  <p:transition/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AE4FA">
                <a:gamma/>
                <a:shade val="75686"/>
                <a:invGamma/>
              </a:srgbClr>
            </a:gs>
            <a:gs pos="50000">
              <a:srgbClr val="CAE4FA"/>
            </a:gs>
            <a:gs pos="100000">
              <a:srgbClr val="CAE4FA">
                <a:gamma/>
                <a:shade val="75686"/>
                <a:invGamma/>
              </a:srgbClr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55C647E0-381A-4488-9DB3-BE0F4DDB1D32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>
        <p:tmplLst>
          <p:tmpl lvl="1">
            <p:tnLst>
              <p:par>
                <p:cTn presetID="47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0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0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0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0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0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0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0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0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0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0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0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0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0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0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0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l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Tahoma" panose="020B0604030504040204" pitchFamily="34" charset="0"/>
        <a:buChar char="–"/>
        <a:defRPr sz="28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Tahoma" panose="020B0604030504040204" pitchFamily="34" charset="0"/>
        <a:buChar char="–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AE4FA">
                <a:gamma/>
                <a:shade val="75686"/>
                <a:invGamma/>
              </a:srgbClr>
            </a:gs>
            <a:gs pos="50000">
              <a:srgbClr val="CAE4FA"/>
            </a:gs>
            <a:gs pos="100000">
              <a:srgbClr val="CAE4FA">
                <a:gamma/>
                <a:shade val="75686"/>
                <a:invGamma/>
              </a:srgbClr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FAE4A657-EE45-4FDC-B9A3-493DF5B89D46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2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32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anose="05000000000000000000" pitchFamily="2" charset="2"/>
        <a:buChar char="n"/>
        <a:defRPr sz="28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4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anose="05000000000000000000" pitchFamily="2" charset="2"/>
        <a:buChar char="n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&#1070;&#1083;&#1103;\&#1056;&#1072;&#1073;&#1086;&#1095;&#1080;&#1081;%20&#1089;&#1090;&#1086;&#1083;\&#1057;&#1103;&#1084;&#1080;&#1091;&#1083;&#1083;&#1080;&#1085;&#1072;%20&#1070;&#1083;&#1080;&#1103;%202\Track06.mp3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28.wmf"/><Relationship Id="rId4" Type="http://schemas.openxmlformats.org/officeDocument/2006/relationships/oleObject" Target="../embeddings/oleObject10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1.wmf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30.wmf"/><Relationship Id="rId4" Type="http://schemas.openxmlformats.org/officeDocument/2006/relationships/oleObject" Target="../embeddings/oleObject11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image" Target="../media/image2.png"/><Relationship Id="rId7" Type="http://schemas.openxmlformats.org/officeDocument/2006/relationships/image" Target="../media/image5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7.wmf"/><Relationship Id="rId5" Type="http://schemas.openxmlformats.org/officeDocument/2006/relationships/image" Target="../media/image9.png"/><Relationship Id="rId10" Type="http://schemas.openxmlformats.org/officeDocument/2006/relationships/oleObject" Target="../embeddings/oleObject3.bin"/><Relationship Id="rId4" Type="http://schemas.openxmlformats.org/officeDocument/2006/relationships/image" Target="../media/image8.png"/><Relationship Id="rId9" Type="http://schemas.openxmlformats.org/officeDocument/2006/relationships/image" Target="../media/image6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0.wmf"/><Relationship Id="rId4" Type="http://schemas.openxmlformats.org/officeDocument/2006/relationships/oleObject" Target="../embeddings/oleObject4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2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4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AE4FA">
                <a:gamma/>
                <a:shade val="75686"/>
                <a:invGamma/>
              </a:srgbClr>
            </a:gs>
            <a:gs pos="50000">
              <a:srgbClr val="CAE4FA"/>
            </a:gs>
            <a:gs pos="100000">
              <a:srgbClr val="CAE4FA">
                <a:gamma/>
                <a:shade val="75686"/>
                <a:invGamma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1989138"/>
            <a:ext cx="7772400" cy="2376487"/>
          </a:xfrm>
        </p:spPr>
        <p:txBody>
          <a:bodyPr anchor="ctr"/>
          <a:lstStyle/>
          <a:p>
            <a:r>
              <a:rPr lang="ru-RU" sz="5400" b="1" i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Тема: «Проводники и диэлектрики в электрическом поле»</a:t>
            </a:r>
          </a:p>
        </p:txBody>
      </p:sp>
      <p:pic>
        <p:nvPicPr>
          <p:cNvPr id="9222" name="Track06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-67468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2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00">
                <p:cTn id="1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22"/>
                </p:tgtEl>
              </p:cMediaNode>
            </p:audio>
          </p:childTnLst>
        </p:cTn>
      </p:par>
    </p:tnLst>
    <p:bldLst>
      <p:bldP spid="921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rgbClr val="CAE4FA">
                <a:gamma/>
                <a:shade val="75686"/>
                <a:invGamma/>
              </a:srgbClr>
            </a:gs>
            <a:gs pos="50000">
              <a:srgbClr val="CAE4FA"/>
            </a:gs>
            <a:gs pos="100000">
              <a:srgbClr val="CAE4FA">
                <a:gamma/>
                <a:shade val="75686"/>
                <a:invGamma/>
              </a:srgb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8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1484313"/>
            <a:ext cx="3233738" cy="43195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87" name="Rectangle 3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384300"/>
          </a:xfrm>
        </p:spPr>
        <p:txBody>
          <a:bodyPr/>
          <a:lstStyle/>
          <a:p>
            <a:r>
              <a:rPr lang="ru-RU" sz="4800" b="1" i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Диэлектрики</a:t>
            </a: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23850" y="1700213"/>
            <a:ext cx="4392613" cy="2089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20000"/>
                  </a:schemeClr>
                </a:solidFill>
              </a14:hiddenFill>
            </a:ext>
          </a:extLst>
        </p:spPr>
        <p:txBody>
          <a:bodyPr/>
          <a:lstStyle/>
          <a:p>
            <a:pPr marL="266700" indent="184150">
              <a:buFontTx/>
              <a:buNone/>
            </a:pPr>
            <a:r>
              <a:rPr lang="ru-RU" sz="2800">
                <a:latin typeface="Times New Roman" panose="02020603050405020304" pitchFamily="18" charset="0"/>
              </a:rPr>
              <a:t>Диэлектриками называются материалы, в которых </a:t>
            </a:r>
            <a:r>
              <a:rPr lang="ru-RU" sz="2800">
                <a:solidFill>
                  <a:schemeClr val="accent2"/>
                </a:solidFill>
                <a:latin typeface="Times New Roman" panose="02020603050405020304" pitchFamily="18" charset="0"/>
              </a:rPr>
              <a:t>нет свободных</a:t>
            </a:r>
            <a:r>
              <a:rPr lang="ru-RU" sz="2800">
                <a:latin typeface="Times New Roman" panose="02020603050405020304" pitchFamily="18" charset="0"/>
              </a:rPr>
              <a:t> электрических </a:t>
            </a:r>
            <a:r>
              <a:rPr lang="ru-RU" sz="2800">
                <a:solidFill>
                  <a:schemeClr val="accent2"/>
                </a:solidFill>
                <a:latin typeface="Times New Roman" panose="02020603050405020304" pitchFamily="18" charset="0"/>
              </a:rPr>
              <a:t>зарядов</a:t>
            </a:r>
            <a:r>
              <a:rPr lang="ru-RU" sz="2800">
                <a:latin typeface="Times New Roman" panose="02020603050405020304" pitchFamily="18" charset="0"/>
              </a:rPr>
              <a:t>.</a:t>
            </a:r>
          </a:p>
        </p:txBody>
      </p:sp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15" t="53191" r="16656" b="31941"/>
          <a:stretch>
            <a:fillRect/>
          </a:stretch>
        </p:blipFill>
        <p:spPr bwMode="auto">
          <a:xfrm>
            <a:off x="5508625" y="1557338"/>
            <a:ext cx="576263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7" t="4268" r="69443" b="78752"/>
          <a:stretch>
            <a:fillRect/>
          </a:stretch>
        </p:blipFill>
        <p:spPr bwMode="auto">
          <a:xfrm>
            <a:off x="6156325" y="2997200"/>
            <a:ext cx="719138" cy="57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4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02" t="36163" r="41641" b="48969"/>
          <a:stretch>
            <a:fillRect/>
          </a:stretch>
        </p:blipFill>
        <p:spPr bwMode="auto">
          <a:xfrm>
            <a:off x="6227763" y="4221163"/>
            <a:ext cx="792162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6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75" t="51079" r="41641" b="27673"/>
          <a:stretch>
            <a:fillRect/>
          </a:stretch>
        </p:blipFill>
        <p:spPr bwMode="auto">
          <a:xfrm>
            <a:off x="5795963" y="3068638"/>
            <a:ext cx="287337" cy="719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0" t="6380" r="36130" b="82973"/>
          <a:stretch>
            <a:fillRect/>
          </a:stretch>
        </p:blipFill>
        <p:spPr bwMode="auto">
          <a:xfrm>
            <a:off x="7019925" y="3141663"/>
            <a:ext cx="719138" cy="360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9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7" t="4268" r="69443" b="78752"/>
          <a:stretch>
            <a:fillRect/>
          </a:stretch>
        </p:blipFill>
        <p:spPr bwMode="auto">
          <a:xfrm>
            <a:off x="7885113" y="1484313"/>
            <a:ext cx="719137" cy="57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00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02" t="36163" r="41641" b="48969"/>
          <a:stretch>
            <a:fillRect/>
          </a:stretch>
        </p:blipFill>
        <p:spPr bwMode="auto">
          <a:xfrm>
            <a:off x="7667625" y="5084763"/>
            <a:ext cx="792163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01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0" t="6380" r="36130" b="82973"/>
          <a:stretch>
            <a:fillRect/>
          </a:stretch>
        </p:blipFill>
        <p:spPr bwMode="auto">
          <a:xfrm>
            <a:off x="5651500" y="5157788"/>
            <a:ext cx="719138" cy="360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02" name="Picture 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75" t="51079" r="41641" b="27673"/>
          <a:stretch>
            <a:fillRect/>
          </a:stretch>
        </p:blipFill>
        <p:spPr bwMode="auto">
          <a:xfrm>
            <a:off x="7019925" y="1628775"/>
            <a:ext cx="287338" cy="719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03" name="Picture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75" t="51079" r="41641" b="27673"/>
          <a:stretch>
            <a:fillRect/>
          </a:stretch>
        </p:blipFill>
        <p:spPr bwMode="auto">
          <a:xfrm>
            <a:off x="6732588" y="5084763"/>
            <a:ext cx="287337" cy="719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04" name="Picture 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15" t="53191" r="16656" b="34052"/>
          <a:stretch>
            <a:fillRect/>
          </a:stretch>
        </p:blipFill>
        <p:spPr bwMode="auto">
          <a:xfrm>
            <a:off x="5580063" y="4365625"/>
            <a:ext cx="576262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05" name="Picture 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74" t="36163" r="41641" b="48969"/>
          <a:stretch>
            <a:fillRect/>
          </a:stretch>
        </p:blipFill>
        <p:spPr bwMode="auto">
          <a:xfrm>
            <a:off x="6300788" y="1484313"/>
            <a:ext cx="647700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06" name="Picture 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0" t="6380" r="38824" b="82973"/>
          <a:stretch>
            <a:fillRect/>
          </a:stretch>
        </p:blipFill>
        <p:spPr bwMode="auto">
          <a:xfrm>
            <a:off x="7812088" y="3789363"/>
            <a:ext cx="649287" cy="360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407" name="Rectangle 23"/>
          <p:cNvSpPr>
            <a:spLocks noChangeArrowheads="1"/>
          </p:cNvSpPr>
          <p:nvPr/>
        </p:nvSpPr>
        <p:spPr bwMode="auto">
          <a:xfrm>
            <a:off x="323850" y="3644900"/>
            <a:ext cx="4464050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2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266700" indent="18415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5988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23975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1963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3995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9715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5435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1155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6875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buFontTx/>
              <a:buNone/>
            </a:pPr>
            <a:r>
              <a:rPr lang="ru-RU" sz="2800">
                <a:effectLst/>
                <a:latin typeface="Times New Roman" panose="02020603050405020304" pitchFamily="18" charset="0"/>
              </a:rPr>
              <a:t>Существует </a:t>
            </a:r>
            <a:r>
              <a:rPr lang="ru-RU" sz="2800">
                <a:solidFill>
                  <a:schemeClr val="accent2"/>
                </a:solidFill>
                <a:effectLst/>
                <a:latin typeface="Times New Roman" panose="02020603050405020304" pitchFamily="18" charset="0"/>
              </a:rPr>
              <a:t>три вида</a:t>
            </a:r>
            <a:r>
              <a:rPr lang="ru-RU" sz="2800">
                <a:effectLst/>
                <a:latin typeface="Times New Roman" panose="02020603050405020304" pitchFamily="18" charset="0"/>
              </a:rPr>
              <a:t> диэлектриков</a:t>
            </a:r>
            <a:r>
              <a:rPr lang="en-US" sz="2800">
                <a:effectLst/>
                <a:latin typeface="Times New Roman" panose="02020603050405020304" pitchFamily="18" charset="0"/>
              </a:rPr>
              <a:t>:</a:t>
            </a:r>
            <a:r>
              <a:rPr lang="ru-RU" sz="2800">
                <a:effectLst/>
                <a:latin typeface="Times New Roman" panose="02020603050405020304" pitchFamily="18" charset="0"/>
              </a:rPr>
              <a:t> </a:t>
            </a:r>
            <a:r>
              <a:rPr lang="ru-RU" sz="2800">
                <a:solidFill>
                  <a:schemeClr val="accent2"/>
                </a:solidFill>
                <a:effectLst/>
                <a:latin typeface="Times New Roman" panose="02020603050405020304" pitchFamily="18" charset="0"/>
              </a:rPr>
              <a:t>полярные</a:t>
            </a:r>
            <a:r>
              <a:rPr lang="ru-RU" sz="2800">
                <a:effectLst/>
                <a:latin typeface="Times New Roman" panose="02020603050405020304" pitchFamily="18" charset="0"/>
              </a:rPr>
              <a:t>,</a:t>
            </a:r>
            <a:r>
              <a:rPr lang="ru-RU" sz="2800">
                <a:solidFill>
                  <a:schemeClr val="accent2"/>
                </a:solidFill>
                <a:effectLst/>
                <a:latin typeface="Times New Roman" panose="02020603050405020304" pitchFamily="18" charset="0"/>
              </a:rPr>
              <a:t> неполярные</a:t>
            </a:r>
            <a:r>
              <a:rPr lang="ru-RU" sz="2800">
                <a:effectLst/>
                <a:latin typeface="Times New Roman" panose="02020603050405020304" pitchFamily="18" charset="0"/>
              </a:rPr>
              <a:t> и </a:t>
            </a:r>
            <a:r>
              <a:rPr lang="ru-RU" sz="2800">
                <a:solidFill>
                  <a:schemeClr val="accent2"/>
                </a:solidFill>
                <a:effectLst/>
                <a:latin typeface="Times New Roman" panose="02020603050405020304" pitchFamily="18" charset="0"/>
              </a:rPr>
              <a:t>сегнетоэлектрики</a:t>
            </a:r>
            <a:r>
              <a:rPr lang="ru-RU" sz="2800">
                <a:effectLst/>
                <a:latin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26 -0.01273 C 0.00121 0.00116 0.03351 0.01574 0.03663 0.02986 C 0.03871 0.03912 0.02674 0.05254 0.03385 0.05579 C 0.04045 0.06458 0.01979 0.06458 0.02639 0.07778 C 0.0283 0.08148 0.03194 0.08264 0.03472 0.08518 C 0.03628 0.08657 0.03715 0.08958 0.03889 0.09074 C 0.04097 0.09213 0.04358 0.0919 0.04583 0.09259 C 0.04913 0.09491 0.05191 0.09907 0.05555 0.1 C 0.0658 0.10254 0.08455 0.10185 0.09444 0.10185 " pathEditMode="relative" rAng="0" ptsTypes="fffffffff">
                                      <p:cBhvr>
                                        <p:cTn id="15" dur="50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26" y="5764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77778E-6 1.11111E-6 C 0.00937 0.00741 0.01926 0.01459 0.02638 0.02593 C 0.03107 0.03334 0.03419 0.04306 0.04027 0.04815 C 0.04565 0.05278 0.05086 0.05394 0.05555 0.05926 C 0.06093 0.06528 0.06683 0.07292 0.0736 0.07593 C 0.0776 0.0838 0.08211 0.08542 0.08749 0.09074 C 0.09843 0.10162 0.10902 0.11829 0.12222 0.12408 C 0.1243 0.12824 0.12621 0.13334 0.13055 0.13334 " pathEditMode="relative" ptsTypes="fffffffA">
                                      <p:cBhvr>
                                        <p:cTn id="17" dur="5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16 -0.00324 C 0.00799 -0.00949 0.00955 -0.01806 0.00868 -0.02431 C 0.00868 -0.02894 0.00816 -0.03148 0.00781 -0.03634 C 0.00833 -0.03727 0.00851 -0.03866 0.00816 -0.03982 C 0.00799 -0.0463 0.00712 -0.04144 0.00729 -0.04792 C 0.0059 -0.05764 0.00729 -0.05324 0.00677 -0.06042 C 0.00729 -0.0632 0.00677 -0.06597 0.0066 -0.06875 C 0.00677 -0.06991 0.00608 -0.07292 0.00608 -0.07269 C 0.00764 -0.07894 0.00608 -0.08333 0.00608 -0.08935 C 0.00677 -0.09282 0.00677 -0.09792 0.00712 -0.10046 C 0.0066 -0.10972 0.00521 -0.11921 0.00469 -0.12824 C 0.00365 -0.13357 0.00347 -0.1382 0.00365 -0.14398 C 0.00642 -0.16412 0.00747 -0.18495 0.00816 -0.20509 C 0.01042 -0.22199 0.00938 -0.22708 0.00938 -0.24213 C 0.0099 -0.24491 0.01059 -0.24861 0.01094 -0.24977 " pathEditMode="relative" rAng="847060" ptsTypes="ffffffffffffffA">
                                      <p:cBhvr>
                                        <p:cTn id="19" dur="50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-12338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4.07407E-6 C -0.00607 -0.0206 -0.01059 -0.04143 -0.01388 -0.06296 C -0.01493 -0.08888 -0.01388 -0.09189 -0.01388 -0.11296 " pathEditMode="relative" ptsTypes="ffA">
                                      <p:cBhvr>
                                        <p:cTn id="21" dur="50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7037E-7 C 0.00122 -0.02037 0.0033 -0.0412 0.00695 -0.06111 C 0.00834 -0.09097 0.01389 -0.12199 0.01389 -0.15185 " pathEditMode="relative" rAng="0" ptsTypes="ffA">
                                      <p:cBhvr>
                                        <p:cTn id="23" dur="5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4" y="-7593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4 3.7037E-7 C -0.00173 0.00648 -0.0026 0.01296 -0.00312 0.01944 C -0.00364 0.02268 -0.00416 0.0294 -0.00416 0.02963 C -0.00312 0.08866 -0.0033 0.14375 0.0158 0.17338 " pathEditMode="relative" rAng="0" ptsTypes="fffA">
                                      <p:cBhvr>
                                        <p:cTn id="25" dur="5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8657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0.00301 C -4.16667E-6 0.04004 0.01355 0.07153 0.01441 0.10856 C 0.01459 0.11805 0.00521 0.1331 0.00973 0.14074 C 0.0125 0.1456 0.02223 0.14815 0.02223 0.14838 C 0.03316 0.16273 0.02778 0.1493 0.04532 0.1493 " pathEditMode="relative" rAng="0" ptsTypes="fffff">
                                      <p:cBhvr>
                                        <p:cTn id="27" dur="5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2" y="7986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33333E-6 C 0.00799 0.00718 0.00017 0.00139 0.01389 0.00556 C 0.01667 0.00648 0.02222 0.00926 0.02222 0.00926 C 0.02656 0.01505 0.03108 0.01945 0.03611 0.02408 C 0.03889 0.02662 0.04445 0.03148 0.04445 0.03148 C 0.04774 0.04468 0.04306 0.02871 0.05 0.04259 C 0.05452 0.05139 0.05816 0.06505 0.05833 0.07593 C 0.05868 0.09514 0.05833 0.11412 0.05833 0.13333 " pathEditMode="relative" ptsTypes="fffffffA">
                                      <p:cBhvr>
                                        <p:cTn id="29" dur="50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21 0.00278 C -0.0085 0.01574 -0.01303 0.01135 -0.02083 0.01667 C -0.02239 0.0176 -0.02327 0.02014 -0.025 0.02037 C -0.03749 0.02199 -0.05 0.02153 -0.0625 0.02223 C -0.07657 0.02686 -0.06615 0.02408 -0.09445 0.02408 " pathEditMode="relative" rAng="0" ptsTypes="fffff">
                                      <p:cBhvr>
                                        <p:cTn id="31" dur="50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62" y="1204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22222E-6 C -0.00799 -0.00208 -0.01285 -0.00717 -0.01945 -0.01296 C -0.02223 -0.01551 -0.02778 -0.02037 -0.02778 -0.02037 C -0.03334 -0.03148 -0.04028 -0.04907 -0.04028 -0.06296 " pathEditMode="relative" ptsTypes="fffA">
                                      <p:cBhvr>
                                        <p:cTn id="33" dur="50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44444E-6 C -0.00504 -0.0345 -0.00452 -0.04098 -0.01111 -0.07547 C 3.33333E-6 -0.08287 -0.01389 -0.1176 -0.01389 -0.12176 " pathEditMode="relative" rAng="0" ptsTypes="fff">
                                      <p:cBhvr>
                                        <p:cTn id="35" dur="50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4" y="-6088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85185E-6 C -0.01303 0.00069 -0.02605 0.00023 -0.03889 0.00185 C -0.04184 0.00208 -0.0448 0.00347 -0.04723 0.00555 C -0.04862 0.00671 -0.04966 0.00903 -0.05139 0.00926 C -0.05868 0.01018 -0.06615 0.00926 -0.07362 0.00926 " pathEditMode="relative" ptsTypes="ffffA">
                                      <p:cBhvr>
                                        <p:cTn id="37" dur="50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95 -0.05046 C 0.00295 -0.05162 0.00017 -0.16365 0.00712 -0.1912 C 0.00781 -0.20138 0.01111 -0.21736 0.01128 -0.22824 C 0.01163 -0.24861 0.01128 -0.26898 0.01128 -0.28935 " pathEditMode="relative" ptsTypes="fffA">
                                      <p:cBhvr>
                                        <p:cTn id="39" dur="50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8" grpId="0" build="p"/>
      <p:bldP spid="1640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CAE4FA"/>
            </a:gs>
            <a:gs pos="100000">
              <a:srgbClr val="CAE4FA">
                <a:gamma/>
                <a:shade val="75686"/>
                <a:invGamma/>
              </a:srgb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29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2205038"/>
            <a:ext cx="3744913" cy="2376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1143000"/>
          </a:xfrm>
        </p:spPr>
        <p:txBody>
          <a:bodyPr/>
          <a:lstStyle/>
          <a:p>
            <a:r>
              <a:rPr lang="ru-RU" sz="4800" b="1" i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Поляризация диэлектриков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557338"/>
            <a:ext cx="4427537" cy="4835525"/>
          </a:xfrm>
        </p:spPr>
        <p:txBody>
          <a:bodyPr/>
          <a:lstStyle/>
          <a:p>
            <a:pPr>
              <a:buFontTx/>
              <a:buNone/>
            </a:pPr>
            <a:r>
              <a:rPr lang="ru-RU" sz="3600">
                <a:latin typeface="Times New Roman" panose="02020603050405020304" pitchFamily="18" charset="0"/>
              </a:rPr>
              <a:t>   </a:t>
            </a:r>
            <a:r>
              <a:rPr lang="ru-RU">
                <a:solidFill>
                  <a:schemeClr val="accent2"/>
                </a:solidFill>
                <a:latin typeface="Times New Roman" panose="02020603050405020304" pitchFamily="18" charset="0"/>
              </a:rPr>
              <a:t>Момент силы</a:t>
            </a:r>
            <a:r>
              <a:rPr lang="ru-RU">
                <a:solidFill>
                  <a:srgbClr val="000000"/>
                </a:solidFill>
                <a:latin typeface="Times New Roman" panose="02020603050405020304" pitchFamily="18" charset="0"/>
              </a:rPr>
              <a:t> стремится </a:t>
            </a:r>
            <a:r>
              <a:rPr lang="ru-RU">
                <a:solidFill>
                  <a:schemeClr val="accent2"/>
                </a:solidFill>
                <a:latin typeface="Times New Roman" panose="02020603050405020304" pitchFamily="18" charset="0"/>
              </a:rPr>
              <a:t>повернуть</a:t>
            </a:r>
            <a:r>
              <a:rPr lang="ru-RU">
                <a:solidFill>
                  <a:srgbClr val="000000"/>
                </a:solidFill>
                <a:latin typeface="Times New Roman" panose="02020603050405020304" pitchFamily="18" charset="0"/>
              </a:rPr>
              <a:t> диполь так, чтобы его </a:t>
            </a:r>
            <a:r>
              <a:rPr lang="ru-RU">
                <a:solidFill>
                  <a:schemeClr val="accent2"/>
                </a:solidFill>
                <a:latin typeface="Times New Roman" panose="02020603050405020304" pitchFamily="18" charset="0"/>
              </a:rPr>
              <a:t>ось</a:t>
            </a:r>
            <a:r>
              <a:rPr lang="ru-RU">
                <a:solidFill>
                  <a:srgbClr val="000000"/>
                </a:solidFill>
                <a:latin typeface="Times New Roman" panose="02020603050405020304" pitchFamily="18" charset="0"/>
              </a:rPr>
              <a:t> была направлена </a:t>
            </a:r>
            <a:r>
              <a:rPr lang="ru-RU">
                <a:solidFill>
                  <a:schemeClr val="accent2"/>
                </a:solidFill>
                <a:latin typeface="Times New Roman" panose="02020603050405020304" pitchFamily="18" charset="0"/>
              </a:rPr>
              <a:t>по линии напряжённости</a:t>
            </a:r>
            <a:r>
              <a:rPr lang="ru-RU">
                <a:solidFill>
                  <a:srgbClr val="000000"/>
                </a:solidFill>
                <a:latin typeface="Times New Roman" panose="02020603050405020304" pitchFamily="18" charset="0"/>
              </a:rPr>
              <a:t> поля.</a:t>
            </a:r>
          </a:p>
          <a:p>
            <a:pPr>
              <a:buFontTx/>
              <a:buNone/>
            </a:pPr>
            <a:endParaRPr lang="ru-RU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24" name="Line 16"/>
          <p:cNvSpPr>
            <a:spLocks noChangeShapeType="1"/>
          </p:cNvSpPr>
          <p:nvPr/>
        </p:nvSpPr>
        <p:spPr bwMode="auto">
          <a:xfrm>
            <a:off x="5003800" y="2781300"/>
            <a:ext cx="31686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25" name="Line 17"/>
          <p:cNvSpPr>
            <a:spLocks noChangeShapeType="1"/>
          </p:cNvSpPr>
          <p:nvPr/>
        </p:nvSpPr>
        <p:spPr bwMode="auto">
          <a:xfrm>
            <a:off x="5003800" y="4292600"/>
            <a:ext cx="31686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26" name="Text Box 18"/>
          <p:cNvSpPr txBox="1">
            <a:spLocks noChangeArrowheads="1"/>
          </p:cNvSpPr>
          <p:nvPr/>
        </p:nvSpPr>
        <p:spPr bwMode="auto">
          <a:xfrm>
            <a:off x="7667625" y="2349500"/>
            <a:ext cx="5016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effectLst/>
                <a:latin typeface="Monotype Corsiva" panose="03010101010201010101" pitchFamily="66" charset="0"/>
              </a:rPr>
              <a:t>E</a:t>
            </a:r>
            <a:endParaRPr lang="ru-RU" sz="2800" b="1">
              <a:effectLst/>
              <a:latin typeface="Monotype Corsiva" panose="03010101010201010101" pitchFamily="66" charset="0"/>
            </a:endParaRPr>
          </a:p>
        </p:txBody>
      </p:sp>
      <p:sp>
        <p:nvSpPr>
          <p:cNvPr id="17427" name="Line 19"/>
          <p:cNvSpPr>
            <a:spLocks noChangeShapeType="1"/>
          </p:cNvSpPr>
          <p:nvPr/>
        </p:nvSpPr>
        <p:spPr bwMode="auto">
          <a:xfrm>
            <a:off x="7812088" y="2420938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7436" name="Picture 2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3213100"/>
            <a:ext cx="1512888" cy="684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20" name="Line 12"/>
          <p:cNvSpPr>
            <a:spLocks noChangeShapeType="1"/>
          </p:cNvSpPr>
          <p:nvPr/>
        </p:nvSpPr>
        <p:spPr bwMode="auto">
          <a:xfrm>
            <a:off x="7308850" y="3500438"/>
            <a:ext cx="50323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21" name="Line 13"/>
          <p:cNvSpPr>
            <a:spLocks noChangeShapeType="1"/>
          </p:cNvSpPr>
          <p:nvPr/>
        </p:nvSpPr>
        <p:spPr bwMode="auto">
          <a:xfrm flipH="1">
            <a:off x="5508625" y="3500438"/>
            <a:ext cx="5048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9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100" fill="hold"/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0" dur="100" fill="hold"/>
                                        <p:tgtEl>
                                          <p:spTgt spid="174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1" dur="100" fill="hold"/>
                                        <p:tgtEl>
                                          <p:spTgt spid="174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100" fill="hold"/>
                                        <p:tgtEl>
                                          <p:spTgt spid="174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5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100" fill="hold"/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1" dur="100" fill="hold"/>
                                        <p:tgtEl>
                                          <p:spTgt spid="174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2" dur="100" fill="hold"/>
                                        <p:tgtEl>
                                          <p:spTgt spid="174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100" fill="hold"/>
                                        <p:tgtEl>
                                          <p:spTgt spid="174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0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100" fill="hold"/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2" dur="100" fill="hold"/>
                                        <p:tgtEl>
                                          <p:spTgt spid="174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3" dur="100" fill="hold"/>
                                        <p:tgtEl>
                                          <p:spTgt spid="174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100" fill="hold"/>
                                        <p:tgtEl>
                                          <p:spTgt spid="174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7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8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2" dur="100" fill="hold"/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83" dur="100" fill="hold"/>
                                        <p:tgtEl>
                                          <p:spTgt spid="174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4" dur="100" fill="hold"/>
                                        <p:tgtEl>
                                          <p:spTgt spid="174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100" fill="hold"/>
                                        <p:tgtEl>
                                          <p:spTgt spid="174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8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 build="p"/>
      <p:bldP spid="17424" grpId="0" animBg="1"/>
      <p:bldP spid="17425" grpId="0" animBg="1"/>
      <p:bldP spid="17426" grpId="0"/>
      <p:bldP spid="17427" grpId="0" animBg="1"/>
      <p:bldP spid="17420" grpId="0" animBg="1"/>
      <p:bldP spid="174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AE4FA">
                <a:gamma/>
                <a:shade val="75686"/>
                <a:invGamma/>
              </a:srgbClr>
            </a:gs>
            <a:gs pos="100000">
              <a:srgbClr val="CAE4FA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 descr="1-5-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13"/>
          <a:stretch>
            <a:fillRect/>
          </a:stretch>
        </p:blipFill>
        <p:spPr bwMode="auto">
          <a:xfrm>
            <a:off x="250825" y="1341438"/>
            <a:ext cx="3887788" cy="50403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</a:extLst>
        </p:spPr>
      </p:pic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4335463" y="2997200"/>
            <a:ext cx="4808537" cy="172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Tx/>
              <a:buNone/>
            </a:pPr>
            <a:r>
              <a:rPr lang="ru-RU" i="1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    </a:t>
            </a:r>
            <a:r>
              <a:rPr lang="ru-RU" sz="2400">
                <a:solidFill>
                  <a:schemeClr val="accent2"/>
                </a:solidFill>
                <a:effectLst/>
                <a:latin typeface="Times New Roman" panose="02020603050405020304" pitchFamily="18" charset="0"/>
              </a:rPr>
              <a:t>Напряжённость </a:t>
            </a:r>
            <a:r>
              <a:rPr lang="ru-RU" sz="2400">
                <a:effectLst/>
                <a:latin typeface="Times New Roman" panose="02020603050405020304" pitchFamily="18" charset="0"/>
              </a:rPr>
              <a:t>электрического поля </a:t>
            </a:r>
            <a:r>
              <a:rPr lang="ru-RU" sz="2400">
                <a:solidFill>
                  <a:schemeClr val="accent2"/>
                </a:solidFill>
                <a:effectLst/>
                <a:latin typeface="Times New Roman" panose="02020603050405020304" pitchFamily="18" charset="0"/>
              </a:rPr>
              <a:t>внутри бесконечного пространства</a:t>
            </a:r>
            <a:r>
              <a:rPr lang="ru-RU" sz="2400">
                <a:effectLst/>
                <a:latin typeface="Times New Roman" panose="02020603050405020304" pitchFamily="18" charset="0"/>
              </a:rPr>
              <a:t>, </a:t>
            </a:r>
            <a:r>
              <a:rPr lang="ru-RU" sz="2400">
                <a:solidFill>
                  <a:schemeClr val="accent2"/>
                </a:solidFill>
                <a:effectLst/>
                <a:latin typeface="Times New Roman" panose="02020603050405020304" pitchFamily="18" charset="0"/>
              </a:rPr>
              <a:t>полностью заполненного диэлектриком</a:t>
            </a:r>
            <a:r>
              <a:rPr lang="ru-RU" sz="2400">
                <a:effectLst/>
                <a:latin typeface="Times New Roman" panose="02020603050405020304" pitchFamily="18" charset="0"/>
              </a:rPr>
              <a:t> оказывается равной</a:t>
            </a:r>
          </a:p>
        </p:txBody>
      </p:sp>
      <p:graphicFrame>
        <p:nvGraphicFramePr>
          <p:cNvPr id="18454" name="Object 22"/>
          <p:cNvGraphicFramePr>
            <a:graphicFrameLocks noChangeAspect="1"/>
          </p:cNvGraphicFramePr>
          <p:nvPr>
            <p:ph sz="quarter" idx="2"/>
          </p:nvPr>
        </p:nvGraphicFramePr>
        <p:xfrm>
          <a:off x="5219700" y="5589588"/>
          <a:ext cx="2592388" cy="79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9" name="Формула" r:id="rId4" imgW="749160" imgH="228600" progId="Equation.3">
                  <p:embed/>
                </p:oleObj>
              </mc:Choice>
              <mc:Fallback>
                <p:oleObj name="Формула" r:id="rId4" imgW="749160" imgH="228600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9700" y="5589588"/>
                        <a:ext cx="2592388" cy="790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52" name="Rectangle 20"/>
          <p:cNvSpPr>
            <a:spLocks noChangeArrowheads="1"/>
          </p:cNvSpPr>
          <p:nvPr/>
        </p:nvSpPr>
        <p:spPr bwMode="auto">
          <a:xfrm>
            <a:off x="4335463" y="1412875"/>
            <a:ext cx="4808537" cy="172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Tx/>
              <a:buNone/>
            </a:pPr>
            <a:r>
              <a:rPr lang="ru-RU" i="1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    </a:t>
            </a:r>
            <a:r>
              <a:rPr lang="ru-RU" sz="2400">
                <a:effectLst/>
                <a:latin typeface="Times New Roman" panose="02020603050405020304" pitchFamily="18" charset="0"/>
              </a:rPr>
              <a:t>В среднем </a:t>
            </a:r>
            <a:r>
              <a:rPr lang="ru-RU" sz="2400">
                <a:solidFill>
                  <a:schemeClr val="accent2"/>
                </a:solidFill>
                <a:effectLst/>
                <a:latin typeface="Times New Roman" panose="02020603050405020304" pitchFamily="18" charset="0"/>
              </a:rPr>
              <a:t>число диполей</a:t>
            </a:r>
            <a:r>
              <a:rPr lang="ru-RU" sz="2400">
                <a:effectLst/>
                <a:latin typeface="Times New Roman" panose="02020603050405020304" pitchFamily="18" charset="0"/>
              </a:rPr>
              <a:t>, ориентированных </a:t>
            </a:r>
            <a:r>
              <a:rPr lang="ru-RU" sz="2400">
                <a:solidFill>
                  <a:schemeClr val="accent2"/>
                </a:solidFill>
                <a:effectLst/>
                <a:latin typeface="Times New Roman" panose="02020603050405020304" pitchFamily="18" charset="0"/>
              </a:rPr>
              <a:t>вдоль поля</a:t>
            </a:r>
            <a:r>
              <a:rPr lang="ru-RU" sz="2400">
                <a:effectLst/>
                <a:latin typeface="Times New Roman" panose="02020603050405020304" pitchFamily="18" charset="0"/>
              </a:rPr>
              <a:t>,</a:t>
            </a:r>
            <a:r>
              <a:rPr lang="ru-RU" sz="2400">
                <a:solidFill>
                  <a:schemeClr val="accent2"/>
                </a:solidFill>
                <a:effectLst/>
                <a:latin typeface="Times New Roman" panose="02020603050405020304" pitchFamily="18" charset="0"/>
              </a:rPr>
              <a:t> больше</a:t>
            </a:r>
            <a:r>
              <a:rPr lang="ru-RU" sz="2400">
                <a:effectLst/>
                <a:latin typeface="Times New Roman" panose="02020603050405020304" pitchFamily="18" charset="0"/>
              </a:rPr>
              <a:t>, чем </a:t>
            </a:r>
            <a:r>
              <a:rPr lang="ru-RU" sz="2400">
                <a:solidFill>
                  <a:schemeClr val="accent2"/>
                </a:solidFill>
                <a:effectLst/>
                <a:latin typeface="Times New Roman" panose="02020603050405020304" pitchFamily="18" charset="0"/>
              </a:rPr>
              <a:t>против поля</a:t>
            </a:r>
            <a:r>
              <a:rPr lang="ru-RU" sz="2400">
                <a:effectLst/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18462" name="Rectangle 30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1143000"/>
          </a:xfrm>
          <a:noFill/>
          <a:ln/>
        </p:spPr>
        <p:txBody>
          <a:bodyPr/>
          <a:lstStyle/>
          <a:p>
            <a:r>
              <a:rPr lang="ru-RU" sz="4800" b="1" i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Поляризация диэлектриков</a:t>
            </a:r>
          </a:p>
        </p:txBody>
      </p:sp>
      <p:grpSp>
        <p:nvGrpSpPr>
          <p:cNvPr id="18466" name="Group 34"/>
          <p:cNvGrpSpPr>
            <a:grpSpLocks/>
          </p:cNvGrpSpPr>
          <p:nvPr/>
        </p:nvGrpSpPr>
        <p:grpSpPr bwMode="auto">
          <a:xfrm>
            <a:off x="5364163" y="5661025"/>
            <a:ext cx="2232025" cy="0"/>
            <a:chOff x="3379" y="3566"/>
            <a:chExt cx="1406" cy="0"/>
          </a:xfrm>
        </p:grpSpPr>
        <p:sp>
          <p:nvSpPr>
            <p:cNvPr id="18463" name="Line 31"/>
            <p:cNvSpPr>
              <a:spLocks noChangeShapeType="1"/>
            </p:cNvSpPr>
            <p:nvPr/>
          </p:nvSpPr>
          <p:spPr bwMode="auto">
            <a:xfrm>
              <a:off x="3379" y="3566"/>
              <a:ext cx="22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464" name="Line 32"/>
            <p:cNvSpPr>
              <a:spLocks noChangeShapeType="1"/>
            </p:cNvSpPr>
            <p:nvPr/>
          </p:nvSpPr>
          <p:spPr bwMode="auto">
            <a:xfrm>
              <a:off x="3923" y="3566"/>
              <a:ext cx="22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465" name="Line 33"/>
            <p:cNvSpPr>
              <a:spLocks noChangeShapeType="1"/>
            </p:cNvSpPr>
            <p:nvPr/>
          </p:nvSpPr>
          <p:spPr bwMode="auto">
            <a:xfrm>
              <a:off x="4558" y="3566"/>
              <a:ext cx="22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8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8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build="p"/>
      <p:bldP spid="18452" grpId="0" build="p"/>
      <p:bldP spid="1846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AE4FA">
                <a:gamma/>
                <a:shade val="75686"/>
                <a:invGamma/>
              </a:srgbClr>
            </a:gs>
            <a:gs pos="50000">
              <a:srgbClr val="CAE4FA"/>
            </a:gs>
            <a:gs pos="100000">
              <a:srgbClr val="CAE4FA">
                <a:gamma/>
                <a:shade val="75686"/>
                <a:invGamma/>
              </a:srgb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11" name="Picture 5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80" t="5815" r="1801" b="6009"/>
          <a:stretch>
            <a:fillRect/>
          </a:stretch>
        </p:blipFill>
        <p:spPr bwMode="auto">
          <a:xfrm>
            <a:off x="4862513" y="1195388"/>
            <a:ext cx="3311525" cy="32432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458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908050"/>
            <a:ext cx="4608512" cy="5400675"/>
          </a:xfrm>
        </p:spPr>
        <p:txBody>
          <a:bodyPr/>
          <a:lstStyle/>
          <a:p>
            <a:pPr indent="-250825">
              <a:lnSpc>
                <a:spcPct val="80000"/>
              </a:lnSpc>
              <a:buFontTx/>
              <a:buNone/>
            </a:pPr>
            <a:r>
              <a:rPr lang="ru-RU" sz="1400">
                <a:latin typeface="Times New Roman" panose="02020603050405020304" pitchFamily="18" charset="0"/>
              </a:rPr>
              <a:t>    </a:t>
            </a:r>
            <a:endParaRPr lang="en-US" sz="1400">
              <a:latin typeface="Times New Roman" panose="02020603050405020304" pitchFamily="18" charset="0"/>
            </a:endParaRPr>
          </a:p>
          <a:p>
            <a:pPr indent="-250825">
              <a:lnSpc>
                <a:spcPct val="80000"/>
              </a:lnSpc>
              <a:buFontTx/>
              <a:buNone/>
            </a:pPr>
            <a:r>
              <a:rPr lang="ru-RU" sz="2800">
                <a:latin typeface="Times New Roman" panose="02020603050405020304" pitchFamily="18" charset="0"/>
              </a:rPr>
              <a:t>Физическая величина, равная </a:t>
            </a:r>
            <a:r>
              <a:rPr lang="ru-RU" sz="2800">
                <a:solidFill>
                  <a:schemeClr val="accent2"/>
                </a:solidFill>
                <a:latin typeface="Times New Roman" panose="02020603050405020304" pitchFamily="18" charset="0"/>
              </a:rPr>
              <a:t>отношению</a:t>
            </a:r>
            <a:r>
              <a:rPr lang="ru-RU" sz="2800">
                <a:latin typeface="Times New Roman" panose="02020603050405020304" pitchFamily="18" charset="0"/>
              </a:rPr>
              <a:t> </a:t>
            </a:r>
            <a:r>
              <a:rPr lang="ru-RU" sz="2800">
                <a:solidFill>
                  <a:schemeClr val="accent2"/>
                </a:solidFill>
                <a:latin typeface="Times New Roman" panose="02020603050405020304" pitchFamily="18" charset="0"/>
              </a:rPr>
              <a:t>модуля напряжённости</a:t>
            </a:r>
            <a:r>
              <a:rPr lang="ru-RU" sz="2800">
                <a:latin typeface="Times New Roman" panose="02020603050405020304" pitchFamily="18" charset="0"/>
              </a:rPr>
              <a:t> однородного электрического поля </a:t>
            </a:r>
            <a:r>
              <a:rPr lang="ru-RU" sz="2800">
                <a:solidFill>
                  <a:schemeClr val="accent2"/>
                </a:solidFill>
                <a:latin typeface="Times New Roman" panose="02020603050405020304" pitchFamily="18" charset="0"/>
              </a:rPr>
              <a:t>в вакууме к модулю напряженности</a:t>
            </a:r>
            <a:r>
              <a:rPr lang="ru-RU" sz="2800">
                <a:latin typeface="Times New Roman" panose="02020603050405020304" pitchFamily="18" charset="0"/>
              </a:rPr>
              <a:t> электрического поля </a:t>
            </a:r>
            <a:r>
              <a:rPr lang="ru-RU" sz="2800">
                <a:solidFill>
                  <a:schemeClr val="accent2"/>
                </a:solidFill>
                <a:latin typeface="Times New Roman" panose="02020603050405020304" pitchFamily="18" charset="0"/>
              </a:rPr>
              <a:t>в однородном диэлектрике</a:t>
            </a:r>
            <a:r>
              <a:rPr lang="ru-RU" sz="2800">
                <a:latin typeface="Times New Roman" panose="02020603050405020304" pitchFamily="18" charset="0"/>
              </a:rPr>
              <a:t>, заполняющем это поле, называется </a:t>
            </a:r>
            <a:r>
              <a:rPr lang="ru-RU" sz="2800">
                <a:solidFill>
                  <a:schemeClr val="accent2"/>
                </a:solidFill>
                <a:latin typeface="Times New Roman" panose="02020603050405020304" pitchFamily="18" charset="0"/>
              </a:rPr>
              <a:t>диэлектрической проницаемостью вещества</a:t>
            </a:r>
            <a:r>
              <a:rPr lang="ru-RU" sz="2800">
                <a:latin typeface="Times New Roman" panose="02020603050405020304" pitchFamily="18" charset="0"/>
              </a:rPr>
              <a:t>: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9461" name="Object 5"/>
          <p:cNvGraphicFramePr>
            <a:graphicFrameLocks noChangeAspect="1"/>
          </p:cNvGraphicFramePr>
          <p:nvPr/>
        </p:nvGraphicFramePr>
        <p:xfrm>
          <a:off x="4932363" y="4797425"/>
          <a:ext cx="3154362" cy="1482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18" name="Equation" r:id="rId4" imgW="469800" imgH="393480" progId="Equation.DSMT4">
                  <p:embed/>
                </p:oleObj>
              </mc:Choice>
              <mc:Fallback>
                <p:oleObj name="Equation" r:id="rId4" imgW="469800" imgH="39348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4797425"/>
                        <a:ext cx="3154362" cy="1482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82" name="Line 26"/>
          <p:cNvSpPr>
            <a:spLocks noChangeShapeType="1"/>
          </p:cNvSpPr>
          <p:nvPr/>
        </p:nvSpPr>
        <p:spPr bwMode="auto">
          <a:xfrm>
            <a:off x="5508625" y="1844675"/>
            <a:ext cx="0" cy="1444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9505" name="Group 49"/>
          <p:cNvGrpSpPr>
            <a:grpSpLocks/>
          </p:cNvGrpSpPr>
          <p:nvPr/>
        </p:nvGrpSpPr>
        <p:grpSpPr bwMode="auto">
          <a:xfrm>
            <a:off x="5795963" y="2060575"/>
            <a:ext cx="1728787" cy="1728788"/>
            <a:chOff x="3651" y="1298"/>
            <a:chExt cx="1089" cy="1089"/>
          </a:xfrm>
        </p:grpSpPr>
        <p:grpSp>
          <p:nvGrpSpPr>
            <p:cNvPr id="19504" name="Group 48"/>
            <p:cNvGrpSpPr>
              <a:grpSpLocks/>
            </p:cNvGrpSpPr>
            <p:nvPr/>
          </p:nvGrpSpPr>
          <p:grpSpPr bwMode="auto">
            <a:xfrm>
              <a:off x="3651" y="1298"/>
              <a:ext cx="1089" cy="907"/>
              <a:chOff x="3651" y="1298"/>
              <a:chExt cx="1089" cy="907"/>
            </a:xfrm>
          </p:grpSpPr>
          <p:sp>
            <p:nvSpPr>
              <p:cNvPr id="19464" name="Line 8"/>
              <p:cNvSpPr>
                <a:spLocks noChangeShapeType="1"/>
              </p:cNvSpPr>
              <p:nvPr/>
            </p:nvSpPr>
            <p:spPr bwMode="auto">
              <a:xfrm>
                <a:off x="3651" y="1298"/>
                <a:ext cx="817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65" name="Line 9"/>
              <p:cNvSpPr>
                <a:spLocks noChangeShapeType="1"/>
              </p:cNvSpPr>
              <p:nvPr/>
            </p:nvSpPr>
            <p:spPr bwMode="auto">
              <a:xfrm>
                <a:off x="3651" y="1480"/>
                <a:ext cx="1089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66" name="Line 10"/>
              <p:cNvSpPr>
                <a:spLocks noChangeShapeType="1"/>
              </p:cNvSpPr>
              <p:nvPr/>
            </p:nvSpPr>
            <p:spPr bwMode="auto">
              <a:xfrm>
                <a:off x="3651" y="1661"/>
                <a:ext cx="1089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67" name="Line 11"/>
              <p:cNvSpPr>
                <a:spLocks noChangeShapeType="1"/>
              </p:cNvSpPr>
              <p:nvPr/>
            </p:nvSpPr>
            <p:spPr bwMode="auto">
              <a:xfrm>
                <a:off x="3651" y="1842"/>
                <a:ext cx="1089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68" name="Line 12"/>
              <p:cNvSpPr>
                <a:spLocks noChangeShapeType="1"/>
              </p:cNvSpPr>
              <p:nvPr/>
            </p:nvSpPr>
            <p:spPr bwMode="auto">
              <a:xfrm>
                <a:off x="3651" y="2024"/>
                <a:ext cx="1089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69" name="Line 13"/>
              <p:cNvSpPr>
                <a:spLocks noChangeShapeType="1"/>
              </p:cNvSpPr>
              <p:nvPr/>
            </p:nvSpPr>
            <p:spPr bwMode="auto">
              <a:xfrm>
                <a:off x="3651" y="2205"/>
                <a:ext cx="1089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9470" name="Line 14"/>
            <p:cNvSpPr>
              <a:spLocks noChangeShapeType="1"/>
            </p:cNvSpPr>
            <p:nvPr/>
          </p:nvSpPr>
          <p:spPr bwMode="auto">
            <a:xfrm>
              <a:off x="3651" y="2387"/>
              <a:ext cx="81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9507" name="Group 51"/>
          <p:cNvGrpSpPr>
            <a:grpSpLocks/>
          </p:cNvGrpSpPr>
          <p:nvPr/>
        </p:nvGrpSpPr>
        <p:grpSpPr bwMode="auto">
          <a:xfrm>
            <a:off x="5867400" y="2205038"/>
            <a:ext cx="1152525" cy="1439862"/>
            <a:chOff x="3696" y="1389"/>
            <a:chExt cx="726" cy="907"/>
          </a:xfrm>
        </p:grpSpPr>
        <p:sp>
          <p:nvSpPr>
            <p:cNvPr id="19471" name="Line 15"/>
            <p:cNvSpPr>
              <a:spLocks noChangeShapeType="1"/>
            </p:cNvSpPr>
            <p:nvPr/>
          </p:nvSpPr>
          <p:spPr bwMode="auto">
            <a:xfrm flipH="1">
              <a:off x="3696" y="1389"/>
              <a:ext cx="72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9506" name="Group 50"/>
            <p:cNvGrpSpPr>
              <a:grpSpLocks/>
            </p:cNvGrpSpPr>
            <p:nvPr/>
          </p:nvGrpSpPr>
          <p:grpSpPr bwMode="auto">
            <a:xfrm>
              <a:off x="3696" y="1570"/>
              <a:ext cx="726" cy="726"/>
              <a:chOff x="3696" y="1570"/>
              <a:chExt cx="726" cy="726"/>
            </a:xfrm>
          </p:grpSpPr>
          <p:sp>
            <p:nvSpPr>
              <p:cNvPr id="19472" name="Line 16"/>
              <p:cNvSpPr>
                <a:spLocks noChangeShapeType="1"/>
              </p:cNvSpPr>
              <p:nvPr/>
            </p:nvSpPr>
            <p:spPr bwMode="auto">
              <a:xfrm flipH="1">
                <a:off x="3696" y="1570"/>
                <a:ext cx="72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74" name="Line 18"/>
              <p:cNvSpPr>
                <a:spLocks noChangeShapeType="1"/>
              </p:cNvSpPr>
              <p:nvPr/>
            </p:nvSpPr>
            <p:spPr bwMode="auto">
              <a:xfrm flipH="1">
                <a:off x="3696" y="1752"/>
                <a:ext cx="72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75" name="Line 19"/>
              <p:cNvSpPr>
                <a:spLocks noChangeShapeType="1"/>
              </p:cNvSpPr>
              <p:nvPr/>
            </p:nvSpPr>
            <p:spPr bwMode="auto">
              <a:xfrm flipH="1">
                <a:off x="3696" y="1933"/>
                <a:ext cx="72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76" name="Line 20"/>
              <p:cNvSpPr>
                <a:spLocks noChangeShapeType="1"/>
              </p:cNvSpPr>
              <p:nvPr/>
            </p:nvSpPr>
            <p:spPr bwMode="auto">
              <a:xfrm flipH="1">
                <a:off x="3696" y="2296"/>
                <a:ext cx="72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77" name="Line 21"/>
              <p:cNvSpPr>
                <a:spLocks noChangeShapeType="1"/>
              </p:cNvSpPr>
              <p:nvPr/>
            </p:nvSpPr>
            <p:spPr bwMode="auto">
              <a:xfrm flipH="1">
                <a:off x="3696" y="2115"/>
                <a:ext cx="72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9483" name="Line 27"/>
          <p:cNvSpPr>
            <a:spLocks noChangeShapeType="1"/>
          </p:cNvSpPr>
          <p:nvPr/>
        </p:nvSpPr>
        <p:spPr bwMode="auto">
          <a:xfrm>
            <a:off x="5435600" y="1916113"/>
            <a:ext cx="1444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484" name="Line 28"/>
          <p:cNvSpPr>
            <a:spLocks noChangeShapeType="1"/>
          </p:cNvSpPr>
          <p:nvPr/>
        </p:nvSpPr>
        <p:spPr bwMode="auto">
          <a:xfrm>
            <a:off x="7380288" y="1916113"/>
            <a:ext cx="1428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486" name="Text Box 30"/>
          <p:cNvSpPr txBox="1">
            <a:spLocks noChangeArrowheads="1"/>
          </p:cNvSpPr>
          <p:nvPr/>
        </p:nvSpPr>
        <p:spPr bwMode="auto">
          <a:xfrm>
            <a:off x="5795963" y="1412875"/>
            <a:ext cx="79216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i="1">
                <a:effectLst/>
                <a:latin typeface="Bodoni MT" panose="02070603080606020203" pitchFamily="18" charset="0"/>
              </a:rPr>
              <a:t>Е</a:t>
            </a:r>
          </a:p>
        </p:txBody>
      </p:sp>
      <p:sp>
        <p:nvSpPr>
          <p:cNvPr id="19487" name="Line 31"/>
          <p:cNvSpPr>
            <a:spLocks noChangeShapeType="1"/>
          </p:cNvSpPr>
          <p:nvPr/>
        </p:nvSpPr>
        <p:spPr bwMode="auto">
          <a:xfrm>
            <a:off x="5940425" y="1484313"/>
            <a:ext cx="2174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19488" name="Object 32"/>
          <p:cNvGraphicFramePr>
            <a:graphicFrameLocks noChangeAspect="1"/>
          </p:cNvGraphicFramePr>
          <p:nvPr>
            <p:ph sz="half" idx="2"/>
          </p:nvPr>
        </p:nvGraphicFramePr>
        <p:xfrm>
          <a:off x="7524750" y="2276475"/>
          <a:ext cx="431800" cy="576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19" name="Формула" r:id="rId6" imgW="190440" imgH="228600" progId="Equation.3">
                  <p:embed/>
                </p:oleObj>
              </mc:Choice>
              <mc:Fallback>
                <p:oleObj name="Формула" r:id="rId6" imgW="190440" imgH="228600" progId="Equation.3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24750" y="2276475"/>
                        <a:ext cx="431800" cy="576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91" name="Line 35"/>
          <p:cNvSpPr>
            <a:spLocks noChangeShapeType="1"/>
          </p:cNvSpPr>
          <p:nvPr/>
        </p:nvSpPr>
        <p:spPr bwMode="auto">
          <a:xfrm>
            <a:off x="7667625" y="2205038"/>
            <a:ext cx="288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509" name="Rectangle 53"/>
          <p:cNvSpPr>
            <a:spLocks noChangeArrowheads="1"/>
          </p:cNvSpPr>
          <p:nvPr/>
        </p:nvSpPr>
        <p:spPr bwMode="auto">
          <a:xfrm>
            <a:off x="0" y="4292600"/>
            <a:ext cx="5040313" cy="649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250825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8038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16025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24013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  <a:buFontTx/>
              <a:buNone/>
            </a:pPr>
            <a:r>
              <a:rPr lang="ru-RU" sz="2400">
                <a:effectLst/>
                <a:latin typeface="Times New Roman" panose="02020603050405020304" pitchFamily="18" charset="0"/>
              </a:rPr>
              <a:t>   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400">
              <a:effectLst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9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9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4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9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9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9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3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uild="p"/>
      <p:bldP spid="19486" grpId="0"/>
      <p:bldP spid="19487" grpId="0" animBg="1"/>
      <p:bldP spid="19491" grpId="0" animBg="1"/>
      <p:bldP spid="1950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CAE4FA"/>
            </a:gs>
            <a:gs pos="100000">
              <a:srgbClr val="CAE4FA">
                <a:gamma/>
                <a:shade val="75686"/>
                <a:invGamma/>
              </a:srgb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Диэлектрическая проницаемость веществ</a:t>
            </a:r>
          </a:p>
        </p:txBody>
      </p:sp>
      <p:graphicFrame>
        <p:nvGraphicFramePr>
          <p:cNvPr id="20551" name="Group 71"/>
          <p:cNvGraphicFramePr>
            <a:graphicFrameLocks noGrp="1"/>
          </p:cNvGraphicFramePr>
          <p:nvPr>
            <p:ph idx="1"/>
          </p:nvPr>
        </p:nvGraphicFramePr>
        <p:xfrm>
          <a:off x="468313" y="1844675"/>
          <a:ext cx="8229600" cy="3861435"/>
        </p:xfrm>
        <a:graphic>
          <a:graphicData uri="http://schemas.openxmlformats.org/drawingml/2006/table">
            <a:tbl>
              <a:tblPr/>
              <a:tblGrid>
                <a:gridCol w="3348037"/>
                <a:gridCol w="890588"/>
                <a:gridCol w="3154362"/>
                <a:gridCol w="836613"/>
              </a:tblGrid>
              <a:tr h="295275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tabLst>
                          <a:tab pos="15430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15430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15430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154305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154305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54305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54305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54305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54305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ru-RU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9797E5">
                            <a:alpha val="50000"/>
                          </a:srgbClr>
                        </a:gs>
                        <a:gs pos="100000">
                          <a:srgbClr val="9797E5">
                            <a:gamma/>
                            <a:shade val="59608"/>
                            <a:invGamma/>
                            <a:alpha val="13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tabLst>
                          <a:tab pos="15430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15430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15430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154305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154305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54305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54305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54305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54305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ru-RU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9797E5">
                            <a:alpha val="50000"/>
                          </a:srgbClr>
                        </a:gs>
                        <a:gs pos="100000">
                          <a:srgbClr val="9797E5">
                            <a:gamma/>
                            <a:shade val="59608"/>
                            <a:invGamma/>
                            <a:alpha val="13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tabLst>
                          <a:tab pos="15430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15430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15430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154305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154305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54305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54305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54305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54305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ru-RU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9797E5">
                            <a:alpha val="50000"/>
                          </a:srgbClr>
                        </a:gs>
                        <a:gs pos="100000">
                          <a:srgbClr val="9797E5">
                            <a:gamma/>
                            <a:shade val="59608"/>
                            <a:invGamma/>
                            <a:alpha val="13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tabLst>
                          <a:tab pos="15430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15430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15430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154305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154305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54305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54305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54305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54305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ru-RU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9797E5">
                            <a:alpha val="50000"/>
                          </a:srgbClr>
                        </a:gs>
                        <a:gs pos="100000">
                          <a:srgbClr val="9797E5">
                            <a:gamma/>
                            <a:shade val="59608"/>
                            <a:invGamma/>
                            <a:alpha val="13000"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  <a:tr h="3233738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tabLst>
                          <a:tab pos="15430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15430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15430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154305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154305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54305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54305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54305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54305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ru-RU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Газы и водяной пар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Водород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Воздух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Вакуум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Водяной пар (при </a:t>
                      </a:r>
                      <a:r>
                        <a:rPr kumimoji="0" lang="en-US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=100 ºС)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Гелий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Кислород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Углекислый газ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endParaRPr kumimoji="0" lang="ru-RU" sz="12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ru-RU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Жидкости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 жидкий (при </a:t>
                      </a:r>
                      <a:r>
                        <a:rPr kumimoji="0" lang="en-US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kumimoji="0" lang="ru-RU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–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198,4 ºС</a:t>
                      </a:r>
                      <a:r>
                        <a:rPr kumimoji="0" lang="ru-RU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Бензин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Вода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Водород жидкий (при </a:t>
                      </a:r>
                      <a:r>
                        <a:rPr kumimoji="0" lang="en-US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kumimoji="0" lang="ru-RU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–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252,9 ºС)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Гелий жидкий (при </a:t>
                      </a:r>
                      <a:r>
                        <a:rPr kumimoji="0" lang="en-US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–269 º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Глицерин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9797E5">
                            <a:alpha val="50000"/>
                          </a:srgbClr>
                        </a:gs>
                        <a:gs pos="100000">
                          <a:srgbClr val="9797E5">
                            <a:gamma/>
                            <a:shade val="59608"/>
                            <a:invGamma/>
                            <a:alpha val="13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tabLst>
                          <a:tab pos="15430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15430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15430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154305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154305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54305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54305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54305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54305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1,0058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1,00026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1,00057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1,00000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1,006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1,00007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1,00055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1,00099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1,9–2,0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9797E5">
                            <a:alpha val="50000"/>
                          </a:srgbClr>
                        </a:gs>
                        <a:gs pos="100000">
                          <a:srgbClr val="9797E5">
                            <a:gamma/>
                            <a:shade val="59608"/>
                            <a:invGamma/>
                            <a:alpha val="13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tabLst>
                          <a:tab pos="15430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15430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15430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154305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154305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54305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54305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54305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54305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Кислород жидкий (при  </a:t>
                      </a:r>
                      <a:r>
                        <a:rPr kumimoji="0" lang="en-US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–192,4 ºС)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Масло трансформаторное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Спирт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Эфир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endParaRPr kumimoji="0" lang="ru-RU" sz="12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ru-RU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Твердые тела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Алмаз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Бумага парафинированная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Дерево сухое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Лёд (при </a:t>
                      </a:r>
                      <a:r>
                        <a:rPr kumimoji="0" lang="en-US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kumimoji="0" lang="ru-RU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</a:t>
                      </a:r>
                      <a:r>
                        <a:rPr kumimoji="0" lang="en-US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ºС)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Парафин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Резина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Слюда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Стекло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Титан бария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Фарфор 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Янтарь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9797E5">
                            <a:alpha val="50000"/>
                          </a:srgbClr>
                        </a:gs>
                        <a:gs pos="100000">
                          <a:srgbClr val="9797E5">
                            <a:gamma/>
                            <a:shade val="59608"/>
                            <a:invGamma/>
                            <a:alpha val="13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tabLst>
                          <a:tab pos="15430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15430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15430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154305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154305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54305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54305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54305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54305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2,2–3,7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1,9–2,2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3,0–6,0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5,7–7,2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6,0–10,0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4,4–6,8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43050" algn="l"/>
                        </a:tabLst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9797E5">
                            <a:alpha val="50000"/>
                          </a:srgbClr>
                        </a:gs>
                        <a:gs pos="100000">
                          <a:srgbClr val="9797E5">
                            <a:gamma/>
                            <a:shade val="59608"/>
                            <a:invGamma/>
                            <a:alpha val="13000"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0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AE4FA">
                <a:gamma/>
                <a:shade val="75686"/>
                <a:invGamma/>
              </a:srgbClr>
            </a:gs>
            <a:gs pos="50000">
              <a:srgbClr val="CAE4FA"/>
            </a:gs>
            <a:gs pos="100000">
              <a:srgbClr val="CAE4FA">
                <a:gamma/>
                <a:shade val="75686"/>
                <a:invGamma/>
              </a:srgb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371600"/>
          </a:xfrm>
        </p:spPr>
        <p:txBody>
          <a:bodyPr/>
          <a:lstStyle/>
          <a:p>
            <a:r>
              <a:rPr lang="ru-RU" sz="4800" b="1" i="1">
                <a:solidFill>
                  <a:srgbClr val="000099"/>
                </a:solidFill>
                <a:latin typeface="Times New Roman" panose="02020603050405020304" pitchFamily="18" charset="0"/>
              </a:rPr>
              <a:t>Литература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sz="2000">
                <a:latin typeface="Times New Roman" panose="02020603050405020304" pitchFamily="18" charset="0"/>
              </a:rPr>
              <a:t>      </a:t>
            </a:r>
            <a:r>
              <a:rPr lang="ru-RU">
                <a:solidFill>
                  <a:srgbClr val="000099"/>
                </a:solidFill>
                <a:latin typeface="Times New Roman" panose="02020603050405020304" pitchFamily="18" charset="0"/>
              </a:rPr>
              <a:t>О. Ф. Кабардин</a:t>
            </a:r>
            <a:r>
              <a:rPr lang="ru-RU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 «Физика. Справочные материалы».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      </a:t>
            </a:r>
            <a:r>
              <a:rPr lang="ru-RU">
                <a:solidFill>
                  <a:srgbClr val="000099"/>
                </a:solidFill>
                <a:latin typeface="Times New Roman" panose="02020603050405020304" pitchFamily="18" charset="0"/>
              </a:rPr>
              <a:t>А. А. Пинский</a:t>
            </a:r>
            <a:r>
              <a:rPr lang="ru-RU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 «Физика. Учебное пособие для 10 класса школ и классов с углублённым изучением физики».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      </a:t>
            </a:r>
            <a:r>
              <a:rPr lang="ru-RU">
                <a:solidFill>
                  <a:srgbClr val="000099"/>
                </a:solidFill>
                <a:latin typeface="Times New Roman" panose="02020603050405020304" pitchFamily="18" charset="0"/>
              </a:rPr>
              <a:t>Г. Я. Мякишев</a:t>
            </a:r>
            <a:r>
              <a:rPr lang="ru-RU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 «Физика. Электродинамика. 10-11 классы».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      </a:t>
            </a:r>
            <a:r>
              <a:rPr lang="ru-RU">
                <a:solidFill>
                  <a:srgbClr val="000099"/>
                </a:solidFill>
                <a:latin typeface="Times New Roman" panose="02020603050405020304" pitchFamily="18" charset="0"/>
              </a:rPr>
              <a:t>Журнал «Квант».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endParaRPr lang="ru-RU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rgbClr val="CAE4FA">
                <a:gamma/>
                <a:shade val="75686"/>
                <a:invGamma/>
              </a:srgbClr>
            </a:gs>
            <a:gs pos="50000">
              <a:srgbClr val="CAE4FA"/>
            </a:gs>
            <a:gs pos="100000">
              <a:srgbClr val="CAE4FA">
                <a:gamma/>
                <a:shade val="75686"/>
                <a:invGamma/>
              </a:srgbClr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4" name="Rectangle 54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B9D3F9"/>
                </a:solidFill>
              </a14:hiddenFill>
            </a:ext>
          </a:extLst>
        </p:spPr>
        <p:txBody>
          <a:bodyPr/>
          <a:lstStyle/>
          <a:p>
            <a:r>
              <a:rPr lang="ru-RU" sz="4800" b="1" i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Проводники</a:t>
            </a:r>
          </a:p>
        </p:txBody>
      </p:sp>
      <p:sp>
        <p:nvSpPr>
          <p:cNvPr id="10295" name="Rectangle 55"/>
          <p:cNvSpPr>
            <a:spLocks noGrp="1" noChangeArrowheads="1"/>
          </p:cNvSpPr>
          <p:nvPr>
            <p:ph idx="1"/>
          </p:nvPr>
        </p:nvSpPr>
        <p:spPr>
          <a:xfrm>
            <a:off x="457201" y="1773238"/>
            <a:ext cx="5481638" cy="4327338"/>
          </a:xfrm>
          <a:noFill/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  </a:t>
            </a:r>
            <a:r>
              <a:rPr lang="ru-RU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Проводниками</a:t>
            </a:r>
            <a:r>
              <a:rPr lang="ru-RU" dirty="0">
                <a:solidFill>
                  <a:schemeClr val="accent2"/>
                </a:solidFill>
                <a:latin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называются такие материалы, в которых имеются</a:t>
            </a:r>
            <a:r>
              <a:rPr lang="ru-RU" i="1" dirty="0">
                <a:solidFill>
                  <a:srgbClr val="CC3300"/>
                </a:solidFill>
                <a:latin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accent2"/>
                </a:solidFill>
                <a:latin typeface="Times New Roman" panose="02020603050405020304" pitchFamily="18" charset="0"/>
              </a:rPr>
              <a:t>свободные</a:t>
            </a:r>
            <a:r>
              <a:rPr lang="ru-RU" dirty="0">
                <a:solidFill>
                  <a:srgbClr val="FF99FF"/>
                </a:solidFill>
                <a:latin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99"/>
                </a:solidFill>
                <a:latin typeface="Times New Roman" panose="02020603050405020304" pitchFamily="18" charset="0"/>
              </a:rPr>
              <a:t>носители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 электрических </a:t>
            </a:r>
            <a:r>
              <a:rPr lang="ru-RU" dirty="0">
                <a:solidFill>
                  <a:srgbClr val="000099"/>
                </a:solidFill>
                <a:latin typeface="Times New Roman" panose="02020603050405020304" pitchFamily="18" charset="0"/>
              </a:rPr>
              <a:t>зарядов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algn="r"/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</a:endParaRPr>
          </a:p>
          <a:p>
            <a:endParaRPr lang="ru-RU" i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1628775"/>
            <a:ext cx="2376488" cy="3744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1773238"/>
            <a:ext cx="503237" cy="47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0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2492375"/>
            <a:ext cx="503237" cy="47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1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25" y="1773238"/>
            <a:ext cx="503238" cy="47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2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1773238"/>
            <a:ext cx="503238" cy="47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3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25" y="2492375"/>
            <a:ext cx="503238" cy="47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4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3284538"/>
            <a:ext cx="503237" cy="47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5" name="Picture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2492375"/>
            <a:ext cx="503238" cy="47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8" name="Picture 1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1844675"/>
            <a:ext cx="339725" cy="33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1" name="Picture 2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2205038"/>
            <a:ext cx="339725" cy="33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2" name="Picture 2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25" y="3284538"/>
            <a:ext cx="503238" cy="47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3" name="Picture 2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3284538"/>
            <a:ext cx="503238" cy="47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4" name="Picture 2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4005263"/>
            <a:ext cx="503237" cy="47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5" name="Picture 2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25" y="4005263"/>
            <a:ext cx="503238" cy="47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6" name="Picture 2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4005263"/>
            <a:ext cx="503238" cy="47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7" name="Picture 2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4797425"/>
            <a:ext cx="503237" cy="47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8" name="Picture 2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4797425"/>
            <a:ext cx="503238" cy="47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9" name="Picture 2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25" y="4797425"/>
            <a:ext cx="503238" cy="47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3" name="Picture 3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3357563"/>
            <a:ext cx="339725" cy="33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5" name="Picture 3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4437063"/>
            <a:ext cx="339725" cy="33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6" name="Picture 3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2924175"/>
            <a:ext cx="339725" cy="33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7" name="Picture 3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4868863"/>
            <a:ext cx="339725" cy="33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8" name="Picture 3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850" y="4868863"/>
            <a:ext cx="339725" cy="33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1" name="Picture 4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2924175"/>
            <a:ext cx="339725" cy="33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2" name="Picture 5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1844675"/>
            <a:ext cx="339725" cy="33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7037E-7 C 0.16198 -0.00278 0.13038 0.03426 0.13038 -0.05972 " pathEditMode="relative" rAng="0" ptsTypes="ff">
                                      <p:cBhvr>
                                        <p:cTn id="16" dur="5000" fill="hold"/>
                                        <p:tgtEl>
                                          <p:spTgt spid="10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90" y="-127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0.00809 L -0.01024 0.10913 " pathEditMode="relative" rAng="0" ptsTypes="AA">
                                      <p:cBhvr>
                                        <p:cTn id="18" dur="30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" y="504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85185E-6 C -0.00434 0.01783 -0.00781 0.03611 0.00538 0.04491 C 0.01094 0.05417 0.02552 0.05301 0.03455 0.05417 C 0.04358 0.05533 0.05521 0.05255 0.05955 0.05232 C 0.06441 0.0544 0.06407 0.05718 0.06094 0.05278 C 0.06268 0.05185 0.06545 0.05093 0.06736 0.0507 C 0.07847 0.04884 0.08316 0.05556 0.09427 0.05486 C 0.10209 0.05232 0.12275 0.0507 0.13073 0.0507 " pathEditMode="relative" rAng="0" ptsTypes="ffafffff">
                                      <p:cBhvr>
                                        <p:cTn id="20" dur="5000" fill="hold"/>
                                        <p:tgtEl>
                                          <p:spTgt spid="10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46" y="2847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04624E-6 C -0.01215 4.04624E-6 -0.04305 0.00323 -0.05711 0.003 C -0.07118 0.00277 -0.07222 -0.00024 -0.0842 -0.00139 C -0.09618 -0.00255 -0.1217 0.0037 -0.12864 -0.00347 C -0.12673 -0.02891 -0.12552 -0.02474 -0.12552 -0.0444 " pathEditMode="relative" rAng="0" ptsTypes="faaff">
                                      <p:cBhvr>
                                        <p:cTn id="22" dur="5000" fill="hold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41" y="-2035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83237E-6 C 0.00087 -0.00878 0.00295 -0.04254 0.00903 -0.04901 C 0.01945 -0.06011 0.04722 -0.05526 0.04879 -0.05734 " pathEditMode="relative" rAng="0" ptsTypes="fff">
                                      <p:cBhvr>
                                        <p:cTn id="24" dur="5000" fill="hold"/>
                                        <p:tgtEl>
                                          <p:spTgt spid="102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1" y="-300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7.40741E-7 C 0.01389 0.0044 0.01319 0.00393 0.03177 0.00208 C 0.03542 -0.00509 0.03993 -0.0088 0.04444 -0.01482 C 0.04497 -0.0169 0.04601 -0.01898 0.04601 -0.02107 C 0.04601 -0.05 0.04254 -0.06713 0.04149 -0.09607 C 0.0408 -0.11412 0.0026 -0.1088 0.0026 -0.09954 " pathEditMode="relative" rAng="0" ptsTypes="ffffff">
                                      <p:cBhvr>
                                        <p:cTn id="26" dur="5000" fill="hold"/>
                                        <p:tgtEl>
                                          <p:spTgt spid="102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2" y="-548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-2.83237E-6 C -0.0026 -0.01341 0.00035 -0.02982 0.00677 -0.04254 C 0.00729 -0.04462 0.00174 -0.04092 0.00313 -0.04231 C 0.00885 -0.04786 0.02951 -0.05896 0.03385 -0.05942 C 0.05191 -0.05826 0.06354 -0.05942 0.08142 -0.06381 C 0.08333 -0.06427 0.09045 -0.06404 0.09097 -0.06589 C 0.09045 -0.07861 0.09601 -0.0867 0.09514 -0.09942 C 0.09497 -0.1015 0.08941 -0.10844 0.08941 -0.10821 " pathEditMode="relative" rAng="0" ptsTypes="ffffffff">
                                      <p:cBhvr>
                                        <p:cTn id="28" dur="5000" fill="hold"/>
                                        <p:tgtEl>
                                          <p:spTgt spid="102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70" y="-5434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12 -0.0007 C -0.01059 2.59259E-6 -0.03716 -0.00371 -0.04445 0.02222 C -0.04393 0.03565 -0.05 0.03865 -0.04914 0.05208 C -0.0474 0.07639 -0.04757 0.05092 -0.04757 0.06065 " pathEditMode="relative" rAng="0" ptsTypes="ffff">
                                      <p:cBhvr>
                                        <p:cTn id="30" dur="3000" fill="hold"/>
                                        <p:tgtEl>
                                          <p:spTgt spid="10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6" y="3704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44444E-6 -0.00069 C -0.00052 0.00139 0.00053 0.00925 -0.00034 0.0111 C -0.00104 0.01295 -0.00451 0.00786 -0.00468 0.00994 C -0.00225 0.01549 -0.00607 0.03376 0.00122 0.04069 C 0.00851 0.04763 0.0283 0.05318 0.03941 0.0511 C 0.0441 0.04902 0.03316 0.05249 0.03941 0.05249 " pathEditMode="relative" rAng="0" ptsTypes="fffaff">
                                      <p:cBhvr>
                                        <p:cTn id="32" dur="5000" fill="hold"/>
                                        <p:tgtEl>
                                          <p:spTgt spid="102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2" y="26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94" grpId="0"/>
      <p:bldP spid="1029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AE4FA">
                <a:gamma/>
                <a:shade val="75686"/>
                <a:invGamma/>
              </a:srgbClr>
            </a:gs>
            <a:gs pos="50000">
              <a:srgbClr val="CAE4FA"/>
            </a:gs>
            <a:gs pos="100000">
              <a:srgbClr val="CAE4FA">
                <a:gamma/>
                <a:shade val="75686"/>
                <a:invGamma/>
              </a:srgb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8" name="Rectangle 60"/>
          <p:cNvSpPr>
            <a:spLocks noChangeArrowheads="1"/>
          </p:cNvSpPr>
          <p:nvPr/>
        </p:nvSpPr>
        <p:spPr bwMode="auto">
          <a:xfrm>
            <a:off x="5076825" y="1196975"/>
            <a:ext cx="3527425" cy="5041900"/>
          </a:xfrm>
          <a:prstGeom prst="rect">
            <a:avLst/>
          </a:prstGeom>
          <a:solidFill>
            <a:srgbClr val="FEDEF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2297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1773238"/>
            <a:ext cx="2422525" cy="367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406" name="Group 118"/>
          <p:cNvGrpSpPr>
            <a:grpSpLocks/>
          </p:cNvGrpSpPr>
          <p:nvPr/>
        </p:nvGrpSpPr>
        <p:grpSpPr bwMode="auto">
          <a:xfrm>
            <a:off x="5656263" y="1989138"/>
            <a:ext cx="2413000" cy="2951162"/>
            <a:chOff x="3563" y="1253"/>
            <a:chExt cx="1520" cy="1859"/>
          </a:xfrm>
        </p:grpSpPr>
        <p:sp>
          <p:nvSpPr>
            <p:cNvPr id="12308" name="Line 20"/>
            <p:cNvSpPr>
              <a:spLocks noChangeShapeType="1"/>
            </p:cNvSpPr>
            <p:nvPr/>
          </p:nvSpPr>
          <p:spPr bwMode="auto">
            <a:xfrm flipH="1">
              <a:off x="3563" y="1525"/>
              <a:ext cx="1520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lg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09" name="Line 21"/>
            <p:cNvSpPr>
              <a:spLocks noChangeShapeType="1"/>
            </p:cNvSpPr>
            <p:nvPr/>
          </p:nvSpPr>
          <p:spPr bwMode="auto">
            <a:xfrm flipH="1">
              <a:off x="3563" y="1842"/>
              <a:ext cx="1520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lg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10" name="Line 22"/>
            <p:cNvSpPr>
              <a:spLocks noChangeShapeType="1"/>
            </p:cNvSpPr>
            <p:nvPr/>
          </p:nvSpPr>
          <p:spPr bwMode="auto">
            <a:xfrm flipH="1">
              <a:off x="3563" y="2205"/>
              <a:ext cx="1520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lg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11" name="Line 23"/>
            <p:cNvSpPr>
              <a:spLocks noChangeShapeType="1"/>
            </p:cNvSpPr>
            <p:nvPr/>
          </p:nvSpPr>
          <p:spPr bwMode="auto">
            <a:xfrm flipH="1">
              <a:off x="3563" y="2477"/>
              <a:ext cx="1520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lg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12" name="Line 24"/>
            <p:cNvSpPr>
              <a:spLocks noChangeShapeType="1"/>
            </p:cNvSpPr>
            <p:nvPr/>
          </p:nvSpPr>
          <p:spPr bwMode="auto">
            <a:xfrm flipH="1">
              <a:off x="3563" y="2795"/>
              <a:ext cx="1520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lg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13" name="Line 25"/>
            <p:cNvSpPr>
              <a:spLocks noChangeShapeType="1"/>
            </p:cNvSpPr>
            <p:nvPr/>
          </p:nvSpPr>
          <p:spPr bwMode="auto">
            <a:xfrm flipH="1">
              <a:off x="3563" y="3112"/>
              <a:ext cx="1520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lg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14" name="Line 26"/>
            <p:cNvSpPr>
              <a:spLocks noChangeShapeType="1"/>
            </p:cNvSpPr>
            <p:nvPr/>
          </p:nvSpPr>
          <p:spPr bwMode="auto">
            <a:xfrm flipH="1">
              <a:off x="3563" y="1253"/>
              <a:ext cx="1520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lg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12328" name="Picture 4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9263" y="1844675"/>
            <a:ext cx="319087" cy="31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29" name="Picture 4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9263" y="3355975"/>
            <a:ext cx="319087" cy="31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31" name="Picture 4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9263" y="2852738"/>
            <a:ext cx="319087" cy="31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32" name="Picture 4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9263" y="3789363"/>
            <a:ext cx="319087" cy="31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33" name="Picture 4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9263" y="4292600"/>
            <a:ext cx="319087" cy="31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34" name="Picture 4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9263" y="4797425"/>
            <a:ext cx="319087" cy="31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35" name="Picture 4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9263" y="5229225"/>
            <a:ext cx="319087" cy="31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36" name="Picture 4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2924175"/>
            <a:ext cx="338138" cy="2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37" name="Picture 4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2420938"/>
            <a:ext cx="338138" cy="2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38" name="Picture 5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1916113"/>
            <a:ext cx="338138" cy="2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39" name="Picture 5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3429000"/>
            <a:ext cx="338138" cy="2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40" name="Picture 5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3860800"/>
            <a:ext cx="338138" cy="2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41" name="Picture 5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4365625"/>
            <a:ext cx="338138" cy="2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43" name="Picture 5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4868863"/>
            <a:ext cx="338138" cy="2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44" name="Picture 5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5229225"/>
            <a:ext cx="338138" cy="2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63" name="Rectangle 75"/>
          <p:cNvSpPr>
            <a:spLocks noGrp="1" noChangeArrowheads="1"/>
          </p:cNvSpPr>
          <p:nvPr>
            <p:ph type="title"/>
          </p:nvPr>
        </p:nvSpPr>
        <p:spPr>
          <a:xfrm>
            <a:off x="539750" y="0"/>
            <a:ext cx="8229600" cy="1143000"/>
          </a:xfrm>
        </p:spPr>
        <p:txBody>
          <a:bodyPr/>
          <a:lstStyle/>
          <a:p>
            <a:r>
              <a:rPr lang="ru-RU" b="1" i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Заряд внутри проводника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341438"/>
            <a:ext cx="4038600" cy="1657350"/>
          </a:xfrm>
        </p:spPr>
        <p:txBody>
          <a:bodyPr/>
          <a:lstStyle/>
          <a:p>
            <a:pPr>
              <a:buFontTx/>
              <a:buNone/>
            </a:pPr>
            <a:r>
              <a:rPr lang="ru-RU" sz="2400" dirty="0">
                <a:latin typeface="Times New Roman" panose="02020603050405020304" pitchFamily="18" charset="0"/>
              </a:rPr>
              <a:t>      По принципу </a:t>
            </a:r>
            <a:r>
              <a:rPr lang="ru-RU" sz="2400" dirty="0">
                <a:solidFill>
                  <a:schemeClr val="accent2"/>
                </a:solidFill>
                <a:latin typeface="Times New Roman" panose="02020603050405020304" pitchFamily="18" charset="0"/>
              </a:rPr>
              <a:t>суперпозиции </a:t>
            </a:r>
            <a:r>
              <a:rPr lang="ru-RU" sz="2400" dirty="0">
                <a:latin typeface="Times New Roman" panose="02020603050405020304" pitchFamily="18" charset="0"/>
              </a:rPr>
              <a:t>полей </a:t>
            </a:r>
            <a:r>
              <a:rPr lang="ru-RU" sz="2400" dirty="0">
                <a:solidFill>
                  <a:schemeClr val="accent2"/>
                </a:solidFill>
                <a:latin typeface="Times New Roman" panose="02020603050405020304" pitchFamily="18" charset="0"/>
              </a:rPr>
              <a:t>напряжённость внутри</a:t>
            </a:r>
            <a:r>
              <a:rPr lang="ru-RU" sz="2400" dirty="0">
                <a:latin typeface="Times New Roman" panose="02020603050405020304" pitchFamily="18" charset="0"/>
              </a:rPr>
              <a:t> проводника равна</a:t>
            </a:r>
            <a:r>
              <a:rPr lang="ru-RU" sz="2400" dirty="0">
                <a:solidFill>
                  <a:schemeClr val="accent2"/>
                </a:solidFill>
                <a:latin typeface="Times New Roman" panose="02020603050405020304" pitchFamily="18" charset="0"/>
              </a:rPr>
              <a:t> нулю</a:t>
            </a:r>
            <a:r>
              <a:rPr lang="ru-RU" sz="2400" dirty="0">
                <a:latin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2355" name="Object 67"/>
          <p:cNvGraphicFramePr>
            <a:graphicFrameLocks noChangeAspect="1"/>
          </p:cNvGraphicFramePr>
          <p:nvPr>
            <p:ph sz="quarter" idx="2"/>
          </p:nvPr>
        </p:nvGraphicFramePr>
        <p:xfrm>
          <a:off x="6011863" y="5589588"/>
          <a:ext cx="1800225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14" name="Формула" r:id="rId6" imgW="965160" imgH="228600" progId="Equation.3">
                  <p:embed/>
                </p:oleObj>
              </mc:Choice>
              <mc:Fallback>
                <p:oleObj name="Формула" r:id="rId6" imgW="965160" imgH="228600" progId="Equation.3">
                  <p:embed/>
                  <p:pic>
                    <p:nvPicPr>
                      <p:cNvPr id="0" name="Object 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1863" y="5589588"/>
                        <a:ext cx="1800225" cy="427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404" name="Group 116"/>
          <p:cNvGrpSpPr>
            <a:grpSpLocks/>
          </p:cNvGrpSpPr>
          <p:nvPr/>
        </p:nvGrpSpPr>
        <p:grpSpPr bwMode="auto">
          <a:xfrm>
            <a:off x="5435600" y="1628775"/>
            <a:ext cx="2925763" cy="3527425"/>
            <a:chOff x="3424" y="1026"/>
            <a:chExt cx="1843" cy="2222"/>
          </a:xfrm>
        </p:grpSpPr>
        <p:sp>
          <p:nvSpPr>
            <p:cNvPr id="12315" name="Line 27"/>
            <p:cNvSpPr>
              <a:spLocks noChangeShapeType="1"/>
            </p:cNvSpPr>
            <p:nvPr/>
          </p:nvSpPr>
          <p:spPr bwMode="auto">
            <a:xfrm>
              <a:off x="3425" y="1706"/>
              <a:ext cx="1842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16" name="Line 28"/>
            <p:cNvSpPr>
              <a:spLocks noChangeShapeType="1"/>
            </p:cNvSpPr>
            <p:nvPr/>
          </p:nvSpPr>
          <p:spPr bwMode="auto">
            <a:xfrm>
              <a:off x="3425" y="2024"/>
              <a:ext cx="1842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17" name="Line 29"/>
            <p:cNvSpPr>
              <a:spLocks noChangeShapeType="1"/>
            </p:cNvSpPr>
            <p:nvPr/>
          </p:nvSpPr>
          <p:spPr bwMode="auto">
            <a:xfrm>
              <a:off x="3425" y="2341"/>
              <a:ext cx="1842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18" name="Line 30"/>
            <p:cNvSpPr>
              <a:spLocks noChangeShapeType="1"/>
            </p:cNvSpPr>
            <p:nvPr/>
          </p:nvSpPr>
          <p:spPr bwMode="auto">
            <a:xfrm>
              <a:off x="3425" y="2613"/>
              <a:ext cx="1842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19" name="Line 31"/>
            <p:cNvSpPr>
              <a:spLocks noChangeShapeType="1"/>
            </p:cNvSpPr>
            <p:nvPr/>
          </p:nvSpPr>
          <p:spPr bwMode="auto">
            <a:xfrm>
              <a:off x="3425" y="2931"/>
              <a:ext cx="1842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20" name="Line 32"/>
            <p:cNvSpPr>
              <a:spLocks noChangeShapeType="1"/>
            </p:cNvSpPr>
            <p:nvPr/>
          </p:nvSpPr>
          <p:spPr bwMode="auto">
            <a:xfrm>
              <a:off x="3425" y="3248"/>
              <a:ext cx="1842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22" name="Line 34"/>
            <p:cNvSpPr>
              <a:spLocks noChangeShapeType="1"/>
            </p:cNvSpPr>
            <p:nvPr/>
          </p:nvSpPr>
          <p:spPr bwMode="auto">
            <a:xfrm>
              <a:off x="3425" y="1026"/>
              <a:ext cx="1842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01" name="Line 13"/>
            <p:cNvSpPr>
              <a:spLocks noChangeShapeType="1"/>
            </p:cNvSpPr>
            <p:nvPr/>
          </p:nvSpPr>
          <p:spPr bwMode="auto">
            <a:xfrm>
              <a:off x="3424" y="1389"/>
              <a:ext cx="1814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12330" name="Picture 4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1844675"/>
            <a:ext cx="314325" cy="31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370" name="Group 82"/>
          <p:cNvGrpSpPr>
            <a:grpSpLocks/>
          </p:cNvGrpSpPr>
          <p:nvPr/>
        </p:nvGrpSpPr>
        <p:grpSpPr bwMode="auto">
          <a:xfrm>
            <a:off x="6084888" y="5589588"/>
            <a:ext cx="646112" cy="0"/>
            <a:chOff x="3833" y="3521"/>
            <a:chExt cx="407" cy="0"/>
          </a:xfrm>
        </p:grpSpPr>
        <p:sp>
          <p:nvSpPr>
            <p:cNvPr id="12359" name="Line 71"/>
            <p:cNvSpPr>
              <a:spLocks noChangeShapeType="1"/>
            </p:cNvSpPr>
            <p:nvPr/>
          </p:nvSpPr>
          <p:spPr bwMode="auto">
            <a:xfrm>
              <a:off x="3833" y="3521"/>
              <a:ext cx="9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60" name="Line 72"/>
            <p:cNvSpPr>
              <a:spLocks noChangeShapeType="1"/>
            </p:cNvSpPr>
            <p:nvPr/>
          </p:nvSpPr>
          <p:spPr bwMode="auto">
            <a:xfrm>
              <a:off x="4150" y="3521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361" name="Line 73"/>
          <p:cNvSpPr>
            <a:spLocks noChangeShapeType="1"/>
          </p:cNvSpPr>
          <p:nvPr/>
        </p:nvSpPr>
        <p:spPr bwMode="auto">
          <a:xfrm>
            <a:off x="7164388" y="5589588"/>
            <a:ext cx="144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12362" name="Object 74"/>
          <p:cNvGraphicFramePr>
            <a:graphicFrameLocks noChangeAspect="1"/>
          </p:cNvGraphicFramePr>
          <p:nvPr>
            <p:ph sz="quarter" idx="3"/>
          </p:nvPr>
        </p:nvGraphicFramePr>
        <p:xfrm>
          <a:off x="6877050" y="1268413"/>
          <a:ext cx="35242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15" name="Формула" r:id="rId8" imgW="190440" imgH="228600" progId="Equation.3">
                  <p:embed/>
                </p:oleObj>
              </mc:Choice>
              <mc:Fallback>
                <p:oleObj name="Формула" r:id="rId8" imgW="190440" imgH="228600" progId="Equation.3">
                  <p:embed/>
                  <p:pic>
                    <p:nvPicPr>
                      <p:cNvPr id="0" name="Object 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7050" y="1268413"/>
                        <a:ext cx="352425" cy="422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66" name="Line 78"/>
          <p:cNvSpPr>
            <a:spLocks noChangeShapeType="1"/>
          </p:cNvSpPr>
          <p:nvPr/>
        </p:nvSpPr>
        <p:spPr bwMode="auto">
          <a:xfrm>
            <a:off x="6948488" y="1268413"/>
            <a:ext cx="144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12367" name="Object 79"/>
          <p:cNvGraphicFramePr>
            <a:graphicFrameLocks noChangeAspect="1"/>
          </p:cNvGraphicFramePr>
          <p:nvPr/>
        </p:nvGraphicFramePr>
        <p:xfrm>
          <a:off x="6877050" y="2349500"/>
          <a:ext cx="360363" cy="31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16" name="Формула" r:id="rId10" imgW="190440" imgH="164880" progId="Equation.3">
                  <p:embed/>
                </p:oleObj>
              </mc:Choice>
              <mc:Fallback>
                <p:oleObj name="Формула" r:id="rId10" imgW="190440" imgH="164880" progId="Equation.3">
                  <p:embed/>
                  <p:pic>
                    <p:nvPicPr>
                      <p:cNvPr id="0" name="Object 7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7050" y="2349500"/>
                        <a:ext cx="360363" cy="312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69" name="Line 81"/>
          <p:cNvSpPr>
            <a:spLocks noChangeShapeType="1"/>
          </p:cNvSpPr>
          <p:nvPr/>
        </p:nvSpPr>
        <p:spPr bwMode="auto">
          <a:xfrm>
            <a:off x="6948488" y="2349500"/>
            <a:ext cx="144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2402" name="Picture 1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2276475"/>
            <a:ext cx="314325" cy="31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07" name="Rectangle 119"/>
          <p:cNvSpPr>
            <a:spLocks noChangeArrowheads="1"/>
          </p:cNvSpPr>
          <p:nvPr/>
        </p:nvSpPr>
        <p:spPr bwMode="auto">
          <a:xfrm>
            <a:off x="413032" y="2888456"/>
            <a:ext cx="4038600" cy="280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buFontTx/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</a:rPr>
              <a:t>      Следовательно, </a:t>
            </a:r>
            <a:r>
              <a:rPr lang="ru-RU" sz="24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</a:rPr>
              <a:t>поток напряженности</a:t>
            </a:r>
            <a:r>
              <a:rPr lang="ru-RU" sz="2400" dirty="0">
                <a:effectLst/>
                <a:latin typeface="Times New Roman" panose="02020603050405020304" pitchFamily="18" charset="0"/>
              </a:rPr>
              <a:t> через любую замкнутую поверхность  внутри проводника равен </a:t>
            </a:r>
            <a:r>
              <a:rPr lang="ru-RU" sz="24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</a:rPr>
              <a:t>нулю</a:t>
            </a:r>
            <a:r>
              <a:rPr lang="ru-RU" sz="2400" dirty="0">
                <a:effectLst/>
                <a:latin typeface="Times New Roman" panose="02020603050405020304" pitchFamily="18" charset="0"/>
              </a:rPr>
              <a:t>. Значит, и </a:t>
            </a:r>
            <a:r>
              <a:rPr lang="ru-RU" sz="24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</a:rPr>
              <a:t>заряд</a:t>
            </a:r>
            <a:r>
              <a:rPr lang="ru-RU" sz="2400" dirty="0">
                <a:effectLst/>
                <a:latin typeface="Times New Roman" panose="02020603050405020304" pitchFamily="18" charset="0"/>
              </a:rPr>
              <a:t> внутри этой поверхности  равен </a:t>
            </a:r>
            <a:r>
              <a:rPr lang="ru-RU" sz="24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</a:rPr>
              <a:t>нулю</a:t>
            </a:r>
            <a:r>
              <a:rPr lang="ru-RU" sz="2400" dirty="0">
                <a:effectLst/>
                <a:latin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2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2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2000"/>
                                        <p:tgtEl>
                                          <p:spTgt spid="12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2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2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2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2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2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2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2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2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1" build="p"/>
      <p:bldP spid="12361" grpId="0" animBg="1"/>
      <p:bldP spid="12366" grpId="0" animBg="1"/>
      <p:bldP spid="12369" grpId="0" animBg="1"/>
      <p:bldP spid="1240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CAE4FA"/>
            </a:gs>
            <a:gs pos="100000">
              <a:srgbClr val="CAE4FA">
                <a:gamma/>
                <a:shade val="75686"/>
                <a:invGamma/>
              </a:srgb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81" name="Picture 69" descr="зз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05" t="3401" r="10489" b="4535"/>
          <a:stretch>
            <a:fillRect/>
          </a:stretch>
        </p:blipFill>
        <p:spPr bwMode="auto">
          <a:xfrm>
            <a:off x="4787900" y="1196975"/>
            <a:ext cx="4032250" cy="36115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250825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3316" name="Object 4"/>
          <p:cNvGraphicFramePr>
            <a:graphicFrameLocks noChangeAspect="1"/>
          </p:cNvGraphicFramePr>
          <p:nvPr>
            <p:ph idx="1"/>
          </p:nvPr>
        </p:nvGraphicFramePr>
        <p:xfrm>
          <a:off x="5724525" y="620713"/>
          <a:ext cx="2151063" cy="4471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84" name="Формула" r:id="rId4" imgW="114120" imgH="215640" progId="Equation.3">
                  <p:embed/>
                </p:oleObj>
              </mc:Choice>
              <mc:Fallback>
                <p:oleObj name="Формула" r:id="rId4" imgW="114120" imgH="2156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4525" y="620713"/>
                        <a:ext cx="2151063" cy="4471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23" name="Rectangle 11"/>
          <p:cNvSpPr>
            <a:spLocks noChangeArrowheads="1"/>
          </p:cNvSpPr>
          <p:nvPr/>
        </p:nvSpPr>
        <p:spPr bwMode="auto">
          <a:xfrm rot="-2347053">
            <a:off x="3492500" y="3389313"/>
            <a:ext cx="1711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endParaRPr lang="ru-RU">
              <a:effectLst/>
              <a:latin typeface="Monotype Corsiva" panose="03010101010201010101" pitchFamily="66" charset="0"/>
            </a:endParaRPr>
          </a:p>
        </p:txBody>
      </p:sp>
      <p:sp>
        <p:nvSpPr>
          <p:cNvPr id="13324" name="Rectangle 12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229600" cy="800100"/>
          </a:xfrm>
          <a:noFill/>
          <a:ln/>
        </p:spPr>
        <p:txBody>
          <a:bodyPr/>
          <a:lstStyle/>
          <a:p>
            <a:r>
              <a:rPr lang="ru-RU" sz="4800" b="1" i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Проводящая сфера</a:t>
            </a:r>
          </a:p>
        </p:txBody>
      </p:sp>
      <p:sp>
        <p:nvSpPr>
          <p:cNvPr id="13328" name="Oval 16"/>
          <p:cNvSpPr>
            <a:spLocks noChangeArrowheads="1"/>
          </p:cNvSpPr>
          <p:nvPr/>
        </p:nvSpPr>
        <p:spPr bwMode="auto">
          <a:xfrm>
            <a:off x="5508625" y="1773238"/>
            <a:ext cx="2736850" cy="2736850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3331" name="Text Box 19"/>
          <p:cNvSpPr txBox="1">
            <a:spLocks noChangeArrowheads="1"/>
          </p:cNvSpPr>
          <p:nvPr/>
        </p:nvSpPr>
        <p:spPr bwMode="auto">
          <a:xfrm>
            <a:off x="6659563" y="2997200"/>
            <a:ext cx="935037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000" b="1">
                <a:effectLst/>
                <a:latin typeface="Garamond" panose="02020404030301010803" pitchFamily="18" charset="0"/>
              </a:rPr>
              <a:t>A</a:t>
            </a:r>
            <a:endParaRPr lang="ru-RU" sz="3000" b="1">
              <a:effectLst/>
              <a:latin typeface="Garamond" panose="02020404030301010803" pitchFamily="18" charset="0"/>
            </a:endParaRPr>
          </a:p>
        </p:txBody>
      </p:sp>
      <p:sp>
        <p:nvSpPr>
          <p:cNvPr id="13332" name="Text Box 20"/>
          <p:cNvSpPr txBox="1">
            <a:spLocks noChangeArrowheads="1"/>
          </p:cNvSpPr>
          <p:nvPr/>
        </p:nvSpPr>
        <p:spPr bwMode="auto">
          <a:xfrm>
            <a:off x="5795963" y="3141663"/>
            <a:ext cx="50323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000000"/>
                </a:solidFill>
                <a:effectLst/>
                <a:latin typeface="Garamond" panose="02020404030301010803" pitchFamily="18" charset="0"/>
                <a:cs typeface="Times New Roman" panose="02020603050405020304" pitchFamily="18" charset="0"/>
              </a:rPr>
              <a:t>r</a:t>
            </a:r>
            <a:r>
              <a:rPr lang="en-US" sz="2800" b="1" baseline="-30000">
                <a:solidFill>
                  <a:srgbClr val="000000"/>
                </a:solidFill>
                <a:effectLst/>
                <a:latin typeface="Garamond" panose="02020404030301010803" pitchFamily="18" charset="0"/>
                <a:cs typeface="Times New Roman" panose="02020603050405020304" pitchFamily="18" charset="0"/>
              </a:rPr>
              <a:t>1</a:t>
            </a:r>
            <a:endParaRPr lang="ru-RU" sz="2800" b="1" baseline="-30000">
              <a:solidFill>
                <a:srgbClr val="000000"/>
              </a:solidFill>
              <a:effectLst/>
              <a:latin typeface="Garamond" panose="02020404030301010803" pitchFamily="18" charset="0"/>
              <a:cs typeface="Times New Roman" panose="02020603050405020304" pitchFamily="18" charset="0"/>
            </a:endParaRPr>
          </a:p>
        </p:txBody>
      </p:sp>
      <p:sp>
        <p:nvSpPr>
          <p:cNvPr id="13333" name="Text Box 21"/>
          <p:cNvSpPr txBox="1">
            <a:spLocks noChangeArrowheads="1"/>
          </p:cNvSpPr>
          <p:nvPr/>
        </p:nvSpPr>
        <p:spPr bwMode="auto">
          <a:xfrm>
            <a:off x="7235825" y="2636838"/>
            <a:ext cx="6492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000000"/>
                </a:solidFill>
                <a:effectLst/>
                <a:latin typeface="Garamond" panose="02020404030301010803" pitchFamily="18" charset="0"/>
                <a:cs typeface="Times New Roman" panose="02020603050405020304" pitchFamily="18" charset="0"/>
              </a:rPr>
              <a:t>r</a:t>
            </a:r>
            <a:r>
              <a:rPr lang="en-US" sz="2800" b="1" baseline="-30000">
                <a:solidFill>
                  <a:srgbClr val="000000"/>
                </a:solidFill>
                <a:effectLst/>
                <a:latin typeface="Garamond" panose="02020404030301010803" pitchFamily="18" charset="0"/>
                <a:cs typeface="Times New Roman" panose="02020603050405020304" pitchFamily="18" charset="0"/>
              </a:rPr>
              <a:t>2</a:t>
            </a:r>
            <a:endParaRPr lang="ru-RU" sz="2800" b="1" baseline="-30000">
              <a:solidFill>
                <a:srgbClr val="000000"/>
              </a:solidFill>
              <a:effectLst/>
              <a:latin typeface="Garamond" panose="02020404030301010803" pitchFamily="18" charset="0"/>
              <a:cs typeface="Times New Roman" panose="02020603050405020304" pitchFamily="18" charset="0"/>
            </a:endParaRPr>
          </a:p>
        </p:txBody>
      </p:sp>
      <p:sp>
        <p:nvSpPr>
          <p:cNvPr id="13334" name="Rectangle 22"/>
          <p:cNvSpPr>
            <a:spLocks noChangeArrowheads="1"/>
          </p:cNvSpPr>
          <p:nvPr/>
        </p:nvSpPr>
        <p:spPr bwMode="auto">
          <a:xfrm>
            <a:off x="5219700" y="3860800"/>
            <a:ext cx="6445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sz="2800" b="1">
                <a:effectLst/>
                <a:cs typeface="Times New Roman" panose="02020603050405020304" pitchFamily="18" charset="0"/>
              </a:rPr>
              <a:t>S</a:t>
            </a:r>
            <a:r>
              <a:rPr lang="en-US" sz="2800" b="1" baseline="-30000">
                <a:effectLst/>
                <a:cs typeface="Times New Roman" panose="02020603050405020304" pitchFamily="18" charset="0"/>
              </a:rPr>
              <a:t>1</a:t>
            </a:r>
            <a:r>
              <a:rPr lang="ru-RU" sz="2800" b="1">
                <a:effectLst/>
                <a:latin typeface="Garamond" panose="02020404030301010803" pitchFamily="18" charset="0"/>
              </a:rPr>
              <a:t> </a:t>
            </a:r>
          </a:p>
        </p:txBody>
      </p:sp>
      <p:sp>
        <p:nvSpPr>
          <p:cNvPr id="13335" name="Rectangle 23"/>
          <p:cNvSpPr>
            <a:spLocks noChangeArrowheads="1"/>
          </p:cNvSpPr>
          <p:nvPr/>
        </p:nvSpPr>
        <p:spPr bwMode="auto">
          <a:xfrm>
            <a:off x="8316913" y="2636838"/>
            <a:ext cx="5556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sz="2800" b="1">
                <a:effectLst/>
                <a:cs typeface="Times New Roman" panose="02020603050405020304" pitchFamily="18" charset="0"/>
              </a:rPr>
              <a:t>S</a:t>
            </a:r>
            <a:r>
              <a:rPr lang="en-US" sz="2800" b="1" baseline="-30000">
                <a:effectLst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3336" name="Oval 24"/>
          <p:cNvSpPr>
            <a:spLocks noChangeArrowheads="1"/>
          </p:cNvSpPr>
          <p:nvPr/>
        </p:nvSpPr>
        <p:spPr bwMode="auto">
          <a:xfrm>
            <a:off x="6877050" y="3500438"/>
            <a:ext cx="144463" cy="1444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3338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pSp>
        <p:nvGrpSpPr>
          <p:cNvPr id="13378" name="Group 66"/>
          <p:cNvGrpSpPr>
            <a:grpSpLocks/>
          </p:cNvGrpSpPr>
          <p:nvPr/>
        </p:nvGrpSpPr>
        <p:grpSpPr bwMode="auto">
          <a:xfrm>
            <a:off x="250825" y="2781300"/>
            <a:ext cx="9144000" cy="1368425"/>
            <a:chOff x="-1" y="1480"/>
            <a:chExt cx="5760" cy="816"/>
          </a:xfrm>
        </p:grpSpPr>
        <p:sp>
          <p:nvSpPr>
            <p:cNvPr id="13327" name="Line 15"/>
            <p:cNvSpPr>
              <a:spLocks noChangeShapeType="1"/>
            </p:cNvSpPr>
            <p:nvPr/>
          </p:nvSpPr>
          <p:spPr bwMode="auto">
            <a:xfrm flipV="1">
              <a:off x="3424" y="1797"/>
              <a:ext cx="1587" cy="2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329" name="Line 17"/>
            <p:cNvSpPr>
              <a:spLocks noChangeShapeType="1"/>
            </p:cNvSpPr>
            <p:nvPr/>
          </p:nvSpPr>
          <p:spPr bwMode="auto">
            <a:xfrm flipH="1">
              <a:off x="3605" y="1480"/>
              <a:ext cx="1407" cy="8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330" name="Line 18"/>
            <p:cNvSpPr>
              <a:spLocks noChangeShapeType="1"/>
            </p:cNvSpPr>
            <p:nvPr/>
          </p:nvSpPr>
          <p:spPr bwMode="auto">
            <a:xfrm flipV="1">
              <a:off x="3515" y="1616"/>
              <a:ext cx="1496" cy="5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lg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340" name="Rectangle 28"/>
            <p:cNvSpPr>
              <a:spLocks noChangeArrowheads="1"/>
            </p:cNvSpPr>
            <p:nvPr/>
          </p:nvSpPr>
          <p:spPr bwMode="auto">
            <a:xfrm>
              <a:off x="-1" y="2091"/>
              <a:ext cx="5760" cy="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3342" name="Rectangle 30"/>
            <p:cNvSpPr>
              <a:spLocks noChangeArrowheads="1"/>
            </p:cNvSpPr>
            <p:nvPr/>
          </p:nvSpPr>
          <p:spPr bwMode="auto">
            <a:xfrm>
              <a:off x="-1" y="2007"/>
              <a:ext cx="5760" cy="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13349" name="Rectangle 37"/>
          <p:cNvSpPr>
            <a:spLocks noChangeArrowheads="1"/>
          </p:cNvSpPr>
          <p:nvPr/>
        </p:nvSpPr>
        <p:spPr bwMode="auto">
          <a:xfrm>
            <a:off x="8675688" y="2840038"/>
            <a:ext cx="468312" cy="73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13377" name="Rectangle 65"/>
          <p:cNvSpPr>
            <a:spLocks noChangeArrowheads="1"/>
          </p:cNvSpPr>
          <p:nvPr/>
        </p:nvSpPr>
        <p:spPr bwMode="auto">
          <a:xfrm>
            <a:off x="179388" y="1341438"/>
            <a:ext cx="4537075" cy="165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sz="2400">
                <a:effectLst/>
                <a:latin typeface="Times New Roman" panose="02020603050405020304" pitchFamily="18" charset="0"/>
              </a:rPr>
              <a:t>    Докажем, что </a:t>
            </a:r>
            <a:r>
              <a:rPr lang="ru-RU" sz="2400">
                <a:solidFill>
                  <a:schemeClr val="accent2"/>
                </a:solidFill>
                <a:effectLst/>
                <a:latin typeface="Times New Roman" panose="02020603050405020304" pitchFamily="18" charset="0"/>
              </a:rPr>
              <a:t>напряжённость</a:t>
            </a:r>
            <a:r>
              <a:rPr lang="ru-RU" sz="2400">
                <a:effectLst/>
                <a:latin typeface="Times New Roman" panose="02020603050405020304" pitchFamily="18" charset="0"/>
              </a:rPr>
              <a:t> поля в любой точке </a:t>
            </a:r>
            <a:r>
              <a:rPr lang="ru-RU" sz="2400">
                <a:solidFill>
                  <a:schemeClr val="accent2"/>
                </a:solidFill>
                <a:effectLst/>
                <a:latin typeface="Times New Roman" panose="02020603050405020304" pitchFamily="18" charset="0"/>
              </a:rPr>
              <a:t>внутри сферы</a:t>
            </a:r>
            <a:r>
              <a:rPr lang="ru-RU" sz="2400">
                <a:effectLst/>
                <a:latin typeface="Times New Roman" panose="02020603050405020304" pitchFamily="18" charset="0"/>
              </a:rPr>
              <a:t> равна </a:t>
            </a:r>
            <a:r>
              <a:rPr lang="ru-RU" sz="2400">
                <a:solidFill>
                  <a:schemeClr val="accent2"/>
                </a:solidFill>
                <a:effectLst/>
                <a:latin typeface="Times New Roman" panose="02020603050405020304" pitchFamily="18" charset="0"/>
              </a:rPr>
              <a:t>нулю</a:t>
            </a:r>
            <a:r>
              <a:rPr lang="ru-RU" sz="2400">
                <a:effectLst/>
                <a:latin typeface="Times New Roman" panose="02020603050405020304" pitchFamily="18" charset="0"/>
              </a:rPr>
              <a:t>. </a:t>
            </a:r>
          </a:p>
        </p:txBody>
      </p:sp>
      <p:sp>
        <p:nvSpPr>
          <p:cNvPr id="13379" name="Rectangle 67"/>
          <p:cNvSpPr>
            <a:spLocks noChangeArrowheads="1"/>
          </p:cNvSpPr>
          <p:nvPr/>
        </p:nvSpPr>
        <p:spPr bwMode="auto">
          <a:xfrm>
            <a:off x="179388" y="2924175"/>
            <a:ext cx="4321175" cy="850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sz="2400">
                <a:effectLst/>
                <a:latin typeface="Times New Roman" panose="02020603050405020304" pitchFamily="18" charset="0"/>
              </a:rPr>
              <a:t>    Возьмём </a:t>
            </a:r>
            <a:r>
              <a:rPr lang="ru-RU" sz="2400">
                <a:solidFill>
                  <a:schemeClr val="accent2"/>
                </a:solidFill>
                <a:effectLst/>
                <a:latin typeface="Times New Roman" panose="02020603050405020304" pitchFamily="18" charset="0"/>
              </a:rPr>
              <a:t>произвольную точку А</a:t>
            </a:r>
          </a:p>
        </p:txBody>
      </p:sp>
      <p:sp>
        <p:nvSpPr>
          <p:cNvPr id="13380" name="Rectangle 68"/>
          <p:cNvSpPr>
            <a:spLocks noChangeArrowheads="1"/>
          </p:cNvSpPr>
          <p:nvPr/>
        </p:nvSpPr>
        <p:spPr bwMode="auto">
          <a:xfrm>
            <a:off x="179388" y="3644900"/>
            <a:ext cx="4572000" cy="143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sz="2400">
                <a:effectLst/>
                <a:latin typeface="Times New Roman" panose="02020603050405020304" pitchFamily="18" charset="0"/>
              </a:rPr>
              <a:t>    и построим </a:t>
            </a:r>
            <a:r>
              <a:rPr lang="ru-RU" sz="2400">
                <a:solidFill>
                  <a:schemeClr val="accent2"/>
                </a:solidFill>
                <a:effectLst/>
                <a:latin typeface="Times New Roman" panose="02020603050405020304" pitchFamily="18" charset="0"/>
              </a:rPr>
              <a:t>два симметричных конуса</a:t>
            </a:r>
            <a:r>
              <a:rPr lang="ru-RU" sz="2400">
                <a:effectLst/>
                <a:latin typeface="Times New Roman" panose="02020603050405020304" pitchFamily="18" charset="0"/>
              </a:rPr>
              <a:t> с одинаковыми малыми углами при вершине, как показано на рисунке. </a:t>
            </a:r>
          </a:p>
          <a:p>
            <a:pPr>
              <a:lnSpc>
                <a:spcPct val="80000"/>
              </a:lnSpc>
            </a:pPr>
            <a:endParaRPr lang="ru-RU" sz="2400">
              <a:effectLst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3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3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3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3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3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4" grpId="0"/>
      <p:bldP spid="13328" grpId="0" animBg="1"/>
      <p:bldP spid="13331" grpId="0"/>
      <p:bldP spid="13332" grpId="0"/>
      <p:bldP spid="13333" grpId="0"/>
      <p:bldP spid="13334" grpId="0"/>
      <p:bldP spid="13335" grpId="0"/>
      <p:bldP spid="13336" grpId="0" animBg="1"/>
      <p:bldP spid="13377" grpId="0"/>
      <p:bldP spid="13379" grpId="0"/>
      <p:bldP spid="1338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476250"/>
            <a:ext cx="4897437" cy="2303463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ru-RU" sz="2800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>
                <a:latin typeface="Times New Roman" panose="02020603050405020304" pitchFamily="18" charset="0"/>
              </a:rPr>
              <a:t>    </a:t>
            </a:r>
            <a:r>
              <a:rPr lang="ru-RU" sz="2400">
                <a:solidFill>
                  <a:schemeClr val="accent2"/>
                </a:solidFill>
                <a:latin typeface="Times New Roman" panose="02020603050405020304" pitchFamily="18" charset="0"/>
              </a:rPr>
              <a:t>На поверхности</a:t>
            </a:r>
            <a:r>
              <a:rPr lang="ru-RU" sz="2400">
                <a:latin typeface="Times New Roman" panose="02020603050405020304" pitchFamily="18" charset="0"/>
              </a:rPr>
              <a:t> сферы конусы вырезают </a:t>
            </a:r>
            <a:r>
              <a:rPr lang="ru-RU" sz="2400">
                <a:solidFill>
                  <a:schemeClr val="accent2"/>
                </a:solidFill>
                <a:latin typeface="Times New Roman" panose="02020603050405020304" pitchFamily="18" charset="0"/>
              </a:rPr>
              <a:t>малые сферические участки</a:t>
            </a:r>
            <a:r>
              <a:rPr lang="ru-RU" sz="2400">
                <a:latin typeface="Times New Roman" panose="02020603050405020304" pitchFamily="18" charset="0"/>
              </a:rPr>
              <a:t>  и , которые можно считать </a:t>
            </a:r>
            <a:r>
              <a:rPr lang="ru-RU" sz="2400">
                <a:solidFill>
                  <a:schemeClr val="accent2"/>
                </a:solidFill>
                <a:latin typeface="Times New Roman" panose="02020603050405020304" pitchFamily="18" charset="0"/>
              </a:rPr>
              <a:t>плоскими</a:t>
            </a:r>
            <a:r>
              <a:rPr lang="ru-RU" sz="2400">
                <a:latin typeface="Times New Roman" panose="02020603050405020304" pitchFamily="18" charset="0"/>
              </a:rPr>
              <a:t>.</a:t>
            </a:r>
            <a:r>
              <a:rPr lang="ru-RU" sz="2800">
                <a:latin typeface="Times New Roman" panose="02020603050405020304" pitchFamily="18" charset="0"/>
              </a:rPr>
              <a:t> </a:t>
            </a:r>
          </a:p>
        </p:txBody>
      </p:sp>
      <p:grpSp>
        <p:nvGrpSpPr>
          <p:cNvPr id="51204" name="Group 4"/>
          <p:cNvGrpSpPr>
            <a:grpSpLocks/>
          </p:cNvGrpSpPr>
          <p:nvPr/>
        </p:nvGrpSpPr>
        <p:grpSpPr bwMode="auto">
          <a:xfrm>
            <a:off x="5219700" y="1412875"/>
            <a:ext cx="3724275" cy="2736850"/>
            <a:chOff x="2789" y="799"/>
            <a:chExt cx="2346" cy="1724"/>
          </a:xfrm>
        </p:grpSpPr>
        <p:grpSp>
          <p:nvGrpSpPr>
            <p:cNvPr id="51205" name="Group 5"/>
            <p:cNvGrpSpPr>
              <a:grpSpLocks/>
            </p:cNvGrpSpPr>
            <p:nvPr/>
          </p:nvGrpSpPr>
          <p:grpSpPr bwMode="auto">
            <a:xfrm>
              <a:off x="2971" y="799"/>
              <a:ext cx="1724" cy="1724"/>
              <a:chOff x="2971" y="799"/>
              <a:chExt cx="1724" cy="1724"/>
            </a:xfrm>
          </p:grpSpPr>
          <p:sp>
            <p:nvSpPr>
              <p:cNvPr id="51206" name="Line 6"/>
              <p:cNvSpPr>
                <a:spLocks noChangeShapeType="1"/>
              </p:cNvSpPr>
              <p:nvPr/>
            </p:nvSpPr>
            <p:spPr bwMode="auto">
              <a:xfrm flipV="1">
                <a:off x="3107" y="1842"/>
                <a:ext cx="1587" cy="27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207" name="Oval 7"/>
              <p:cNvSpPr>
                <a:spLocks noChangeArrowheads="1"/>
              </p:cNvSpPr>
              <p:nvPr/>
            </p:nvSpPr>
            <p:spPr bwMode="auto">
              <a:xfrm>
                <a:off x="2971" y="799"/>
                <a:ext cx="1724" cy="1724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208" name="Line 8"/>
              <p:cNvSpPr>
                <a:spLocks noChangeShapeType="1"/>
              </p:cNvSpPr>
              <p:nvPr/>
            </p:nvSpPr>
            <p:spPr bwMode="auto">
              <a:xfrm flipH="1">
                <a:off x="3288" y="1525"/>
                <a:ext cx="1407" cy="81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209" name="Line 9"/>
              <p:cNvSpPr>
                <a:spLocks noChangeShapeType="1"/>
              </p:cNvSpPr>
              <p:nvPr/>
            </p:nvSpPr>
            <p:spPr bwMode="auto">
              <a:xfrm flipV="1">
                <a:off x="3198" y="1661"/>
                <a:ext cx="1496" cy="59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lg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51210" name="Text Box 10"/>
            <p:cNvSpPr txBox="1">
              <a:spLocks noChangeArrowheads="1"/>
            </p:cNvSpPr>
            <p:nvPr/>
          </p:nvSpPr>
          <p:spPr bwMode="auto">
            <a:xfrm>
              <a:off x="3696" y="1616"/>
              <a:ext cx="589" cy="3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000" b="1">
                  <a:effectLst/>
                  <a:latin typeface="Garamond" panose="02020404030301010803" pitchFamily="18" charset="0"/>
                </a:rPr>
                <a:t>A</a:t>
              </a:r>
              <a:endParaRPr lang="ru-RU" sz="3000" b="1">
                <a:effectLst/>
                <a:latin typeface="Garamond" panose="02020404030301010803" pitchFamily="18" charset="0"/>
              </a:endParaRPr>
            </a:p>
          </p:txBody>
        </p:sp>
        <p:sp>
          <p:nvSpPr>
            <p:cNvPr id="51211" name="Text Box 11"/>
            <p:cNvSpPr txBox="1">
              <a:spLocks noChangeArrowheads="1"/>
            </p:cNvSpPr>
            <p:nvPr/>
          </p:nvSpPr>
          <p:spPr bwMode="auto">
            <a:xfrm>
              <a:off x="3243" y="1706"/>
              <a:ext cx="317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800" b="1">
                  <a:solidFill>
                    <a:srgbClr val="000000"/>
                  </a:solidFill>
                  <a:effectLst/>
                  <a:latin typeface="Garamond" panose="02020404030301010803" pitchFamily="18" charset="0"/>
                  <a:cs typeface="Times New Roman" panose="02020603050405020304" pitchFamily="18" charset="0"/>
                </a:rPr>
                <a:t>r</a:t>
              </a:r>
              <a:r>
                <a:rPr lang="en-US" sz="2800" b="1" baseline="-30000">
                  <a:solidFill>
                    <a:srgbClr val="000000"/>
                  </a:solidFill>
                  <a:effectLst/>
                  <a:latin typeface="Garamond" panose="02020404030301010803" pitchFamily="18" charset="0"/>
                  <a:cs typeface="Times New Roman" panose="02020603050405020304" pitchFamily="18" charset="0"/>
                </a:rPr>
                <a:t>1</a:t>
              </a:r>
              <a:endParaRPr lang="ru-RU" sz="2800" b="1" baseline="-30000">
                <a:solidFill>
                  <a:srgbClr val="000000"/>
                </a:solidFill>
                <a:effectLst/>
                <a:latin typeface="Garamond" panose="02020404030301010803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1212" name="Text Box 12"/>
            <p:cNvSpPr txBox="1">
              <a:spLocks noChangeArrowheads="1"/>
            </p:cNvSpPr>
            <p:nvPr/>
          </p:nvSpPr>
          <p:spPr bwMode="auto">
            <a:xfrm>
              <a:off x="4105" y="1389"/>
              <a:ext cx="409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800" b="1">
                  <a:solidFill>
                    <a:srgbClr val="000000"/>
                  </a:solidFill>
                  <a:effectLst/>
                  <a:latin typeface="Garamond" panose="02020404030301010803" pitchFamily="18" charset="0"/>
                  <a:cs typeface="Times New Roman" panose="02020603050405020304" pitchFamily="18" charset="0"/>
                </a:rPr>
                <a:t>r</a:t>
              </a:r>
              <a:r>
                <a:rPr lang="en-US" sz="2800" b="1" baseline="-30000">
                  <a:solidFill>
                    <a:srgbClr val="000000"/>
                  </a:solidFill>
                  <a:effectLst/>
                  <a:latin typeface="Garamond" panose="02020404030301010803" pitchFamily="18" charset="0"/>
                  <a:cs typeface="Times New Roman" panose="02020603050405020304" pitchFamily="18" charset="0"/>
                </a:rPr>
                <a:t>2</a:t>
              </a:r>
              <a:endParaRPr lang="ru-RU" sz="2800" b="1" baseline="-30000">
                <a:solidFill>
                  <a:srgbClr val="000000"/>
                </a:solidFill>
                <a:effectLst/>
                <a:latin typeface="Garamond" panose="02020404030301010803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1213" name="Rectangle 13"/>
            <p:cNvSpPr>
              <a:spLocks noChangeArrowheads="1"/>
            </p:cNvSpPr>
            <p:nvPr/>
          </p:nvSpPr>
          <p:spPr bwMode="auto">
            <a:xfrm>
              <a:off x="2789" y="2160"/>
              <a:ext cx="406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en-US" sz="2800" b="1">
                  <a:effectLst/>
                  <a:cs typeface="Times New Roman" panose="02020603050405020304" pitchFamily="18" charset="0"/>
                </a:rPr>
                <a:t>S</a:t>
              </a:r>
              <a:r>
                <a:rPr lang="en-US" sz="2800" b="1" baseline="-30000">
                  <a:effectLst/>
                  <a:cs typeface="Times New Roman" panose="02020603050405020304" pitchFamily="18" charset="0"/>
                </a:rPr>
                <a:t>1</a:t>
              </a:r>
              <a:r>
                <a:rPr lang="ru-RU" sz="2800" b="1">
                  <a:effectLst/>
                  <a:latin typeface="Garamond" panose="02020404030301010803" pitchFamily="18" charset="0"/>
                </a:rPr>
                <a:t> </a:t>
              </a:r>
            </a:p>
          </p:txBody>
        </p:sp>
        <p:sp>
          <p:nvSpPr>
            <p:cNvPr id="51214" name="Rectangle 14"/>
            <p:cNvSpPr>
              <a:spLocks noChangeArrowheads="1"/>
            </p:cNvSpPr>
            <p:nvPr/>
          </p:nvSpPr>
          <p:spPr bwMode="auto">
            <a:xfrm>
              <a:off x="4785" y="1386"/>
              <a:ext cx="350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en-US" sz="2800" b="1">
                  <a:effectLst/>
                  <a:cs typeface="Times New Roman" panose="02020603050405020304" pitchFamily="18" charset="0"/>
                </a:rPr>
                <a:t>S</a:t>
              </a:r>
              <a:r>
                <a:rPr lang="en-US" sz="2800" b="1" baseline="-30000">
                  <a:effectLst/>
                  <a:cs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51215" name="Oval 15"/>
            <p:cNvSpPr>
              <a:spLocks noChangeArrowheads="1"/>
            </p:cNvSpPr>
            <p:nvPr/>
          </p:nvSpPr>
          <p:spPr bwMode="auto">
            <a:xfrm>
              <a:off x="3833" y="1933"/>
              <a:ext cx="91" cy="91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51217" name="Rectangle 17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1216" name="Object 16"/>
          <p:cNvGraphicFramePr>
            <a:graphicFrameLocks noChangeAspect="1"/>
          </p:cNvGraphicFramePr>
          <p:nvPr/>
        </p:nvGraphicFramePr>
        <p:xfrm>
          <a:off x="3132138" y="4797425"/>
          <a:ext cx="1511300" cy="1230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1" name="Формула" r:id="rId3" imgW="558800" imgH="457200" progId="Equation.3">
                  <p:embed/>
                </p:oleObj>
              </mc:Choice>
              <mc:Fallback>
                <p:oleObj name="Формула" r:id="rId3" imgW="558800" imgH="4572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2138" y="4797425"/>
                        <a:ext cx="1511300" cy="1230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19" name="Rectangle 19"/>
          <p:cNvSpPr>
            <a:spLocks noChangeArrowheads="1"/>
          </p:cNvSpPr>
          <p:nvPr/>
        </p:nvSpPr>
        <p:spPr bwMode="auto">
          <a:xfrm>
            <a:off x="0" y="32051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1218" name="Object 18"/>
          <p:cNvGraphicFramePr>
            <a:graphicFrameLocks noChangeAspect="1"/>
          </p:cNvGraphicFramePr>
          <p:nvPr/>
        </p:nvGraphicFramePr>
        <p:xfrm>
          <a:off x="5724525" y="4868863"/>
          <a:ext cx="1511300" cy="1204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2" name="Формула" r:id="rId5" imgW="558558" imgH="444307" progId="Equation.3">
                  <p:embed/>
                </p:oleObj>
              </mc:Choice>
              <mc:Fallback>
                <p:oleObj name="Формула" r:id="rId5" imgW="558558" imgH="444307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4525" y="4868863"/>
                        <a:ext cx="1511300" cy="12049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20" name="Text Box 20"/>
          <p:cNvSpPr txBox="1">
            <a:spLocks noChangeArrowheads="1"/>
          </p:cNvSpPr>
          <p:nvPr/>
        </p:nvSpPr>
        <p:spPr bwMode="auto">
          <a:xfrm>
            <a:off x="4716463" y="5157788"/>
            <a:ext cx="936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effectLst/>
              </a:rPr>
              <a:t>, или</a:t>
            </a:r>
          </a:p>
        </p:txBody>
      </p:sp>
      <p:sp>
        <p:nvSpPr>
          <p:cNvPr id="51221" name="Rectangle 21"/>
          <p:cNvSpPr>
            <a:spLocks noChangeArrowheads="1"/>
          </p:cNvSpPr>
          <p:nvPr/>
        </p:nvSpPr>
        <p:spPr bwMode="auto">
          <a:xfrm>
            <a:off x="179388" y="2133600"/>
            <a:ext cx="4897437" cy="331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</a:pPr>
            <a:endParaRPr lang="ru-RU" sz="2400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>
                <a:solidFill>
                  <a:schemeClr val="accent2"/>
                </a:solidFill>
                <a:effectLst/>
                <a:latin typeface="Times New Roman" panose="02020603050405020304" pitchFamily="18" charset="0"/>
              </a:rPr>
              <a:t>    Конусы подобны друг другу</a:t>
            </a:r>
            <a:r>
              <a:rPr lang="ru-RU" sz="2400">
                <a:effectLst/>
                <a:latin typeface="Times New Roman" panose="02020603050405020304" pitchFamily="18" charset="0"/>
              </a:rPr>
              <a:t>, так как углы при вершине равны. Из подобия следует, что </a:t>
            </a:r>
            <a:r>
              <a:rPr lang="ru-RU" sz="2400">
                <a:solidFill>
                  <a:schemeClr val="accent2"/>
                </a:solidFill>
                <a:effectLst/>
                <a:latin typeface="Times New Roman" panose="02020603050405020304" pitchFamily="18" charset="0"/>
              </a:rPr>
              <a:t>площади оснований относятся как квадраты расстояний  и  от точки А до площадок  и  соответственно</a:t>
            </a:r>
            <a:r>
              <a:rPr lang="ru-RU" sz="2400">
                <a:effectLst/>
                <a:latin typeface="Times New Roman" panose="02020603050405020304" pitchFamily="18" charset="0"/>
              </a:rPr>
              <a:t>. Таким образом,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5120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0"/>
                                        <p:tgtEl>
                                          <p:spTgt spid="51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1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2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1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 build="p"/>
      <p:bldP spid="512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68313" y="1125538"/>
            <a:ext cx="4427537" cy="820737"/>
          </a:xfr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ru-RU" sz="2400">
                <a:solidFill>
                  <a:schemeClr val="accent2"/>
                </a:solidFill>
                <a:latin typeface="Times New Roman" panose="02020603050405020304" pitchFamily="18" charset="0"/>
              </a:rPr>
              <a:t>Заряды площадок</a:t>
            </a:r>
            <a:r>
              <a:rPr lang="ru-RU" sz="2400">
                <a:latin typeface="Times New Roman" panose="02020603050405020304" pitchFamily="18" charset="0"/>
              </a:rPr>
              <a:t> равны</a:t>
            </a:r>
            <a:endParaRPr lang="ru-RU" sz="2400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</a:endParaRPr>
          </a:p>
        </p:txBody>
      </p:sp>
      <p:grpSp>
        <p:nvGrpSpPr>
          <p:cNvPr id="52230" name="Group 6"/>
          <p:cNvGrpSpPr>
            <a:grpSpLocks/>
          </p:cNvGrpSpPr>
          <p:nvPr/>
        </p:nvGrpSpPr>
        <p:grpSpPr bwMode="auto">
          <a:xfrm>
            <a:off x="5508625" y="1341438"/>
            <a:ext cx="2736850" cy="2736850"/>
            <a:chOff x="2971" y="799"/>
            <a:chExt cx="1724" cy="1724"/>
          </a:xfrm>
        </p:grpSpPr>
        <p:sp>
          <p:nvSpPr>
            <p:cNvPr id="52231" name="Line 7"/>
            <p:cNvSpPr>
              <a:spLocks noChangeShapeType="1"/>
            </p:cNvSpPr>
            <p:nvPr/>
          </p:nvSpPr>
          <p:spPr bwMode="auto">
            <a:xfrm flipV="1">
              <a:off x="3107" y="1842"/>
              <a:ext cx="1587" cy="2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2232" name="Oval 8"/>
            <p:cNvSpPr>
              <a:spLocks noChangeArrowheads="1"/>
            </p:cNvSpPr>
            <p:nvPr/>
          </p:nvSpPr>
          <p:spPr bwMode="auto">
            <a:xfrm>
              <a:off x="2971" y="799"/>
              <a:ext cx="1724" cy="1724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2233" name="Line 9"/>
            <p:cNvSpPr>
              <a:spLocks noChangeShapeType="1"/>
            </p:cNvSpPr>
            <p:nvPr/>
          </p:nvSpPr>
          <p:spPr bwMode="auto">
            <a:xfrm flipH="1">
              <a:off x="3288" y="1525"/>
              <a:ext cx="1407" cy="8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2234" name="Line 10"/>
            <p:cNvSpPr>
              <a:spLocks noChangeShapeType="1"/>
            </p:cNvSpPr>
            <p:nvPr/>
          </p:nvSpPr>
          <p:spPr bwMode="auto">
            <a:xfrm flipV="1">
              <a:off x="3198" y="1661"/>
              <a:ext cx="1496" cy="5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lg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2235" name="Text Box 11"/>
          <p:cNvSpPr txBox="1">
            <a:spLocks noChangeArrowheads="1"/>
          </p:cNvSpPr>
          <p:nvPr/>
        </p:nvSpPr>
        <p:spPr bwMode="auto">
          <a:xfrm>
            <a:off x="6659563" y="2636838"/>
            <a:ext cx="935037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000" b="1">
                <a:effectLst/>
                <a:latin typeface="Garamond" panose="02020404030301010803" pitchFamily="18" charset="0"/>
              </a:rPr>
              <a:t>A</a:t>
            </a:r>
            <a:endParaRPr lang="ru-RU" sz="3000" b="1">
              <a:effectLst/>
              <a:latin typeface="Garamond" panose="02020404030301010803" pitchFamily="18" charset="0"/>
            </a:endParaRPr>
          </a:p>
        </p:txBody>
      </p:sp>
      <p:sp>
        <p:nvSpPr>
          <p:cNvPr id="52236" name="Text Box 12"/>
          <p:cNvSpPr txBox="1">
            <a:spLocks noChangeArrowheads="1"/>
          </p:cNvSpPr>
          <p:nvPr/>
        </p:nvSpPr>
        <p:spPr bwMode="auto">
          <a:xfrm>
            <a:off x="5940425" y="2781300"/>
            <a:ext cx="5032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000000"/>
                </a:solidFill>
                <a:effectLst/>
                <a:latin typeface="Garamond" panose="02020404030301010803" pitchFamily="18" charset="0"/>
                <a:cs typeface="Times New Roman" panose="02020603050405020304" pitchFamily="18" charset="0"/>
              </a:rPr>
              <a:t>r</a:t>
            </a:r>
            <a:r>
              <a:rPr lang="en-US" sz="2800" b="1" baseline="-30000">
                <a:solidFill>
                  <a:srgbClr val="000000"/>
                </a:solidFill>
                <a:effectLst/>
                <a:latin typeface="Garamond" panose="02020404030301010803" pitchFamily="18" charset="0"/>
                <a:cs typeface="Times New Roman" panose="02020603050405020304" pitchFamily="18" charset="0"/>
              </a:rPr>
              <a:t>1</a:t>
            </a:r>
            <a:endParaRPr lang="ru-RU" sz="2800" b="1" baseline="-30000">
              <a:solidFill>
                <a:srgbClr val="000000"/>
              </a:solidFill>
              <a:effectLst/>
              <a:latin typeface="Garamond" panose="02020404030301010803" pitchFamily="18" charset="0"/>
              <a:cs typeface="Times New Roman" panose="02020603050405020304" pitchFamily="18" charset="0"/>
            </a:endParaRPr>
          </a:p>
        </p:txBody>
      </p:sp>
      <p:sp>
        <p:nvSpPr>
          <p:cNvPr id="52237" name="Text Box 13"/>
          <p:cNvSpPr txBox="1">
            <a:spLocks noChangeArrowheads="1"/>
          </p:cNvSpPr>
          <p:nvPr/>
        </p:nvSpPr>
        <p:spPr bwMode="auto">
          <a:xfrm>
            <a:off x="7308850" y="2349500"/>
            <a:ext cx="6492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000000"/>
                </a:solidFill>
                <a:effectLst/>
                <a:latin typeface="Garamond" panose="02020404030301010803" pitchFamily="18" charset="0"/>
                <a:cs typeface="Times New Roman" panose="02020603050405020304" pitchFamily="18" charset="0"/>
              </a:rPr>
              <a:t>r</a:t>
            </a:r>
            <a:r>
              <a:rPr lang="en-US" sz="2800" b="1" baseline="-30000">
                <a:solidFill>
                  <a:srgbClr val="000000"/>
                </a:solidFill>
                <a:effectLst/>
                <a:latin typeface="Garamond" panose="02020404030301010803" pitchFamily="18" charset="0"/>
                <a:cs typeface="Times New Roman" panose="02020603050405020304" pitchFamily="18" charset="0"/>
              </a:rPr>
              <a:t>2</a:t>
            </a:r>
            <a:endParaRPr lang="ru-RU" sz="2800" b="1" baseline="-30000">
              <a:solidFill>
                <a:srgbClr val="000000"/>
              </a:solidFill>
              <a:effectLst/>
              <a:latin typeface="Garamond" panose="02020404030301010803" pitchFamily="18" charset="0"/>
              <a:cs typeface="Times New Roman" panose="02020603050405020304" pitchFamily="18" charset="0"/>
            </a:endParaRPr>
          </a:p>
        </p:txBody>
      </p:sp>
      <p:sp>
        <p:nvSpPr>
          <p:cNvPr id="52238" name="Rectangle 14"/>
          <p:cNvSpPr>
            <a:spLocks noChangeArrowheads="1"/>
          </p:cNvSpPr>
          <p:nvPr/>
        </p:nvSpPr>
        <p:spPr bwMode="auto">
          <a:xfrm>
            <a:off x="5292725" y="3429000"/>
            <a:ext cx="6445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sz="2800" b="1">
                <a:effectLst/>
                <a:cs typeface="Times New Roman" panose="02020603050405020304" pitchFamily="18" charset="0"/>
              </a:rPr>
              <a:t>S</a:t>
            </a:r>
            <a:r>
              <a:rPr lang="en-US" sz="2800" b="1" baseline="-30000">
                <a:effectLst/>
                <a:cs typeface="Times New Roman" panose="02020603050405020304" pitchFamily="18" charset="0"/>
              </a:rPr>
              <a:t>1</a:t>
            </a:r>
            <a:r>
              <a:rPr lang="ru-RU" sz="2800" b="1">
                <a:effectLst/>
                <a:latin typeface="Garamond" panose="02020404030301010803" pitchFamily="18" charset="0"/>
              </a:rPr>
              <a:t> </a:t>
            </a:r>
          </a:p>
        </p:txBody>
      </p:sp>
      <p:sp>
        <p:nvSpPr>
          <p:cNvPr id="52239" name="Rectangle 15"/>
          <p:cNvSpPr>
            <a:spLocks noChangeArrowheads="1"/>
          </p:cNvSpPr>
          <p:nvPr/>
        </p:nvSpPr>
        <p:spPr bwMode="auto">
          <a:xfrm>
            <a:off x="8243888" y="2492375"/>
            <a:ext cx="5556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sz="2800" b="1">
                <a:effectLst/>
                <a:cs typeface="Times New Roman" panose="02020603050405020304" pitchFamily="18" charset="0"/>
              </a:rPr>
              <a:t>S</a:t>
            </a:r>
            <a:r>
              <a:rPr lang="en-US" sz="2800" b="1" baseline="-30000">
                <a:effectLst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52240" name="Oval 16"/>
          <p:cNvSpPr>
            <a:spLocks noChangeArrowheads="1"/>
          </p:cNvSpPr>
          <p:nvPr/>
        </p:nvSpPr>
        <p:spPr bwMode="auto">
          <a:xfrm>
            <a:off x="6948488" y="3141663"/>
            <a:ext cx="144462" cy="1444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2242" name="Rectangle 18"/>
          <p:cNvSpPr>
            <a:spLocks noChangeArrowheads="1"/>
          </p:cNvSpPr>
          <p:nvPr/>
        </p:nvSpPr>
        <p:spPr bwMode="auto">
          <a:xfrm>
            <a:off x="0" y="3319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2241" name="Object 17"/>
          <p:cNvGraphicFramePr>
            <a:graphicFrameLocks noChangeAspect="1"/>
          </p:cNvGraphicFramePr>
          <p:nvPr/>
        </p:nvGraphicFramePr>
        <p:xfrm>
          <a:off x="611188" y="1989138"/>
          <a:ext cx="1511300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56" name="Формула" r:id="rId3" imgW="647419" imgH="215806" progId="Equation.3">
                  <p:embed/>
                </p:oleObj>
              </mc:Choice>
              <mc:Fallback>
                <p:oleObj name="Формула" r:id="rId3" imgW="647419" imgH="215806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1989138"/>
                        <a:ext cx="1511300" cy="511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244" name="Rectangle 20"/>
          <p:cNvSpPr>
            <a:spLocks noChangeArrowheads="1"/>
          </p:cNvSpPr>
          <p:nvPr/>
        </p:nvSpPr>
        <p:spPr bwMode="auto">
          <a:xfrm>
            <a:off x="0" y="3319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2243" name="Object 19"/>
          <p:cNvGraphicFramePr>
            <a:graphicFrameLocks noChangeAspect="1"/>
          </p:cNvGraphicFramePr>
          <p:nvPr/>
        </p:nvGraphicFramePr>
        <p:xfrm>
          <a:off x="2843213" y="1989138"/>
          <a:ext cx="1584325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57" name="Формула" r:id="rId5" imgW="685502" imgH="215806" progId="Equation.3">
                  <p:embed/>
                </p:oleObj>
              </mc:Choice>
              <mc:Fallback>
                <p:oleObj name="Формула" r:id="rId5" imgW="685502" imgH="215806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213" y="1989138"/>
                        <a:ext cx="1584325" cy="5064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245" name="Text Box 21"/>
          <p:cNvSpPr txBox="1">
            <a:spLocks noChangeArrowheads="1"/>
          </p:cNvSpPr>
          <p:nvPr/>
        </p:nvSpPr>
        <p:spPr bwMode="auto">
          <a:xfrm>
            <a:off x="2268538" y="1989138"/>
            <a:ext cx="57626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effectLst/>
              </a:rPr>
              <a:t>и</a:t>
            </a:r>
          </a:p>
        </p:txBody>
      </p:sp>
      <p:sp>
        <p:nvSpPr>
          <p:cNvPr id="52246" name="Rectangle 22"/>
          <p:cNvSpPr>
            <a:spLocks noChangeArrowheads="1"/>
          </p:cNvSpPr>
          <p:nvPr/>
        </p:nvSpPr>
        <p:spPr bwMode="auto">
          <a:xfrm>
            <a:off x="0" y="2924175"/>
            <a:ext cx="5689600" cy="136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Tx/>
              <a:buNone/>
            </a:pPr>
            <a:r>
              <a:rPr lang="ru-RU" sz="2400">
                <a:effectLst/>
              </a:rPr>
              <a:t>    </a:t>
            </a:r>
            <a:r>
              <a:rPr lang="ru-RU" sz="2400">
                <a:effectLst/>
                <a:latin typeface="Times New Roman" panose="02020603050405020304" pitchFamily="18" charset="0"/>
              </a:rPr>
              <a:t>Считая эти заряды точечными, найдём </a:t>
            </a:r>
            <a:r>
              <a:rPr lang="ru-RU" sz="2400">
                <a:solidFill>
                  <a:schemeClr val="accent2"/>
                </a:solidFill>
                <a:effectLst/>
                <a:latin typeface="Times New Roman" panose="02020603050405020304" pitchFamily="18" charset="0"/>
              </a:rPr>
              <a:t>напряжённость</a:t>
            </a:r>
            <a:r>
              <a:rPr lang="ru-RU" sz="2400">
                <a:effectLst/>
                <a:latin typeface="Times New Roman" panose="02020603050405020304" pitchFamily="18" charset="0"/>
              </a:rPr>
              <a:t>, создаваемую </a:t>
            </a:r>
            <a:r>
              <a:rPr lang="ru-RU" sz="2400">
                <a:solidFill>
                  <a:schemeClr val="accent2"/>
                </a:solidFill>
                <a:effectLst/>
                <a:latin typeface="Times New Roman" panose="02020603050405020304" pitchFamily="18" charset="0"/>
              </a:rPr>
              <a:t>в точке А</a:t>
            </a:r>
            <a:r>
              <a:rPr lang="ru-RU" sz="2400">
                <a:effectLst/>
                <a:latin typeface="Times New Roman" panose="02020603050405020304" pitchFamily="18" charset="0"/>
              </a:rPr>
              <a:t>:</a:t>
            </a:r>
          </a:p>
        </p:txBody>
      </p:sp>
      <p:sp>
        <p:nvSpPr>
          <p:cNvPr id="52248" name="Rectangle 24"/>
          <p:cNvSpPr>
            <a:spLocks noChangeArrowheads="1"/>
          </p:cNvSpPr>
          <p:nvPr/>
        </p:nvSpPr>
        <p:spPr bwMode="auto">
          <a:xfrm>
            <a:off x="0" y="27813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2247" name="Object 23"/>
          <p:cNvGraphicFramePr>
            <a:graphicFrameLocks noChangeAspect="1"/>
          </p:cNvGraphicFramePr>
          <p:nvPr/>
        </p:nvGraphicFramePr>
        <p:xfrm>
          <a:off x="755650" y="4581525"/>
          <a:ext cx="7345363" cy="1287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58" name="Формула" r:id="rId7" imgW="2768600" imgH="482600" progId="Equation.3">
                  <p:embed/>
                </p:oleObj>
              </mc:Choice>
              <mc:Fallback>
                <p:oleObj name="Формула" r:id="rId7" imgW="2768600" imgH="48260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4581525"/>
                        <a:ext cx="7345363" cy="12874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2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2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2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2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2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2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2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2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9" presetID="27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hold"/>
                                        <p:tgtEl>
                                          <p:spTgt spid="522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hold"/>
                                        <p:tgtEl>
                                          <p:spTgt spid="522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hold"/>
                                        <p:tgtEl>
                                          <p:spTgt spid="522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hold"/>
                                        <p:tgtEl>
                                          <p:spTgt spid="522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35" presetID="27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hold"/>
                                        <p:tgtEl>
                                          <p:spTgt spid="522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hold"/>
                                        <p:tgtEl>
                                          <p:spTgt spid="522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hold"/>
                                        <p:tgtEl>
                                          <p:spTgt spid="522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hold"/>
                                        <p:tgtEl>
                                          <p:spTgt spid="522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hold"/>
                                        <p:tgtEl>
                                          <p:spTgt spid="522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hold"/>
                                        <p:tgtEl>
                                          <p:spTgt spid="522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hold"/>
                                        <p:tgtEl>
                                          <p:spTgt spid="522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hold"/>
                                        <p:tgtEl>
                                          <p:spTgt spid="522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2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 build="p"/>
      <p:bldP spid="52240" grpId="0" animBg="1"/>
      <p:bldP spid="52240" grpId="1" animBg="1"/>
      <p:bldP spid="52240" grpId="2" animBg="1"/>
      <p:bldP spid="52245" grpId="0"/>
      <p:bldP spid="5224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850" y="1412875"/>
            <a:ext cx="8642350" cy="2519363"/>
          </a:xfrm>
        </p:spPr>
        <p:txBody>
          <a:bodyPr/>
          <a:lstStyle/>
          <a:p>
            <a:pPr marL="0" indent="365125">
              <a:buFontTx/>
              <a:buNone/>
            </a:pPr>
            <a:r>
              <a:rPr lang="ru-RU">
                <a:solidFill>
                  <a:srgbClr val="FF0066"/>
                </a:solidFill>
                <a:latin typeface="Times New Roman" panose="02020603050405020304" pitchFamily="18" charset="0"/>
              </a:rPr>
              <a:t>   </a:t>
            </a:r>
            <a:r>
              <a:rPr lang="ru-RU" sz="2800">
                <a:latin typeface="Times New Roman" panose="02020603050405020304" pitchFamily="18" charset="0"/>
              </a:rPr>
              <a:t>Явление </a:t>
            </a:r>
            <a:r>
              <a:rPr lang="ru-RU" sz="2800">
                <a:solidFill>
                  <a:schemeClr val="accent2"/>
                </a:solidFill>
                <a:latin typeface="Times New Roman" panose="02020603050405020304" pitchFamily="18" charset="0"/>
              </a:rPr>
              <a:t>разделения</a:t>
            </a:r>
            <a:r>
              <a:rPr lang="ru-RU" sz="2800">
                <a:latin typeface="Times New Roman" panose="02020603050405020304" pitchFamily="18" charset="0"/>
              </a:rPr>
              <a:t> </a:t>
            </a:r>
            <a:r>
              <a:rPr lang="ru-RU" sz="2800">
                <a:solidFill>
                  <a:schemeClr val="accent2"/>
                </a:solidFill>
                <a:latin typeface="Times New Roman" panose="02020603050405020304" pitchFamily="18" charset="0"/>
              </a:rPr>
              <a:t>разноимённых зарядов </a:t>
            </a:r>
            <a:r>
              <a:rPr lang="ru-RU" sz="2800">
                <a:latin typeface="Times New Roman" panose="02020603050405020304" pitchFamily="18" charset="0"/>
              </a:rPr>
              <a:t>в проводнике, помещённом </a:t>
            </a:r>
            <a:r>
              <a:rPr lang="ru-RU" sz="2800">
                <a:solidFill>
                  <a:schemeClr val="accent2"/>
                </a:solidFill>
                <a:latin typeface="Times New Roman" panose="02020603050405020304" pitchFamily="18" charset="0"/>
              </a:rPr>
              <a:t>в электрическое поле</a:t>
            </a:r>
            <a:r>
              <a:rPr lang="ru-RU" sz="2800">
                <a:latin typeface="Times New Roman" panose="02020603050405020304" pitchFamily="18" charset="0"/>
              </a:rPr>
              <a:t>, называется электростатической индукцией</a:t>
            </a:r>
            <a:r>
              <a:rPr lang="ru-RU" sz="2800">
                <a:solidFill>
                  <a:schemeClr val="accent2"/>
                </a:solidFill>
                <a:latin typeface="Times New Roman" panose="02020603050405020304" pitchFamily="18" charset="0"/>
              </a:rPr>
              <a:t>.</a:t>
            </a:r>
            <a:r>
              <a:rPr lang="ru-RU" sz="2800" b="1" i="1" u="sng">
                <a:solidFill>
                  <a:schemeClr val="accent2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B9D3F9"/>
                </a:solidFill>
              </a14:hiddenFill>
            </a:ext>
          </a:extLst>
        </p:spPr>
        <p:txBody>
          <a:bodyPr/>
          <a:lstStyle/>
          <a:p>
            <a:r>
              <a:rPr lang="ru-RU" b="1" i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Электростатическая индукция</a:t>
            </a:r>
          </a:p>
        </p:txBody>
      </p:sp>
      <p:pic>
        <p:nvPicPr>
          <p:cNvPr id="14345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3284538"/>
            <a:ext cx="5688013" cy="3252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57" name="Line 21"/>
          <p:cNvSpPr>
            <a:spLocks noChangeShapeType="1"/>
          </p:cNvSpPr>
          <p:nvPr/>
        </p:nvSpPr>
        <p:spPr bwMode="auto">
          <a:xfrm>
            <a:off x="7019925" y="3789363"/>
            <a:ext cx="2159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4359" name="Group 23"/>
          <p:cNvGrpSpPr>
            <a:grpSpLocks/>
          </p:cNvGrpSpPr>
          <p:nvPr/>
        </p:nvGrpSpPr>
        <p:grpSpPr bwMode="auto">
          <a:xfrm>
            <a:off x="2916238" y="3573463"/>
            <a:ext cx="4391025" cy="2735262"/>
            <a:chOff x="1837" y="2251"/>
            <a:chExt cx="2766" cy="1723"/>
          </a:xfrm>
        </p:grpSpPr>
        <p:sp>
          <p:nvSpPr>
            <p:cNvPr id="14346" name="Line 10"/>
            <p:cNvSpPr>
              <a:spLocks noChangeShapeType="1"/>
            </p:cNvSpPr>
            <p:nvPr/>
          </p:nvSpPr>
          <p:spPr bwMode="auto">
            <a:xfrm>
              <a:off x="1837" y="2251"/>
              <a:ext cx="272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47" name="Line 11"/>
            <p:cNvSpPr>
              <a:spLocks noChangeShapeType="1"/>
            </p:cNvSpPr>
            <p:nvPr/>
          </p:nvSpPr>
          <p:spPr bwMode="auto">
            <a:xfrm>
              <a:off x="1882" y="3974"/>
              <a:ext cx="272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48" name="Line 12"/>
            <p:cNvSpPr>
              <a:spLocks noChangeShapeType="1"/>
            </p:cNvSpPr>
            <p:nvPr/>
          </p:nvSpPr>
          <p:spPr bwMode="auto">
            <a:xfrm>
              <a:off x="2245" y="2795"/>
              <a:ext cx="190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49" name="Line 13"/>
            <p:cNvSpPr>
              <a:spLocks noChangeShapeType="1"/>
            </p:cNvSpPr>
            <p:nvPr/>
          </p:nvSpPr>
          <p:spPr bwMode="auto">
            <a:xfrm>
              <a:off x="2245" y="3022"/>
              <a:ext cx="190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50" name="Line 14"/>
            <p:cNvSpPr>
              <a:spLocks noChangeShapeType="1"/>
            </p:cNvSpPr>
            <p:nvPr/>
          </p:nvSpPr>
          <p:spPr bwMode="auto">
            <a:xfrm>
              <a:off x="2245" y="3249"/>
              <a:ext cx="190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52" name="Line 16"/>
            <p:cNvSpPr>
              <a:spLocks noChangeShapeType="1"/>
            </p:cNvSpPr>
            <p:nvPr/>
          </p:nvSpPr>
          <p:spPr bwMode="auto">
            <a:xfrm>
              <a:off x="2245" y="3702"/>
              <a:ext cx="190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51" name="Line 15"/>
            <p:cNvSpPr>
              <a:spLocks noChangeShapeType="1"/>
            </p:cNvSpPr>
            <p:nvPr/>
          </p:nvSpPr>
          <p:spPr bwMode="auto">
            <a:xfrm>
              <a:off x="2245" y="3475"/>
              <a:ext cx="190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53" name="Line 17"/>
            <p:cNvSpPr>
              <a:spLocks noChangeShapeType="1"/>
            </p:cNvSpPr>
            <p:nvPr/>
          </p:nvSpPr>
          <p:spPr bwMode="auto">
            <a:xfrm>
              <a:off x="2245" y="2568"/>
              <a:ext cx="190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58" name="Text Box 22"/>
            <p:cNvSpPr txBox="1">
              <a:spLocks noChangeArrowheads="1"/>
            </p:cNvSpPr>
            <p:nvPr/>
          </p:nvSpPr>
          <p:spPr bwMode="auto">
            <a:xfrm>
              <a:off x="4332" y="2341"/>
              <a:ext cx="227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800">
                  <a:effectLst/>
                  <a:latin typeface="Monotype Corsiva" panose="03010101010201010101" pitchFamily="66" charset="0"/>
                </a:rPr>
                <a:t>E</a:t>
              </a:r>
              <a:endParaRPr lang="ru-RU" sz="2800">
                <a:effectLst/>
                <a:latin typeface="Monotype Corsiva" panose="03010101010201010101" pitchFamily="66" charset="0"/>
              </a:endParaRPr>
            </a:p>
          </p:txBody>
        </p:sp>
      </p:grpSp>
      <p:pic>
        <p:nvPicPr>
          <p:cNvPr id="14362" name="Picture 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3716338"/>
            <a:ext cx="1439863" cy="2520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0" name="Picture 2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3789363"/>
            <a:ext cx="439738" cy="2414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1" name="Picture 2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3789363"/>
            <a:ext cx="393700" cy="2427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7037E-7 L 0.01562 3.7037E-7 " pathEditMode="relative" ptsTypes="AA">
                                      <p:cBhvr>
                                        <p:cTn id="40" dur="20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6 L -0.0158 -3.7037E-6 " pathEditMode="relative" ptsTypes="AA">
                                      <p:cBhvr>
                                        <p:cTn id="42" dur="20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  <p:bldP spid="14341" grpId="0"/>
      <p:bldP spid="1435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AE4FA">
                <a:gamma/>
                <a:shade val="75686"/>
                <a:invGamma/>
              </a:srgbClr>
            </a:gs>
            <a:gs pos="50000">
              <a:srgbClr val="CAE4FA"/>
            </a:gs>
            <a:gs pos="100000">
              <a:srgbClr val="CAE4FA">
                <a:gamma/>
                <a:shade val="75686"/>
                <a:invGamma/>
              </a:srgb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371600"/>
          </a:xfrm>
        </p:spPr>
        <p:txBody>
          <a:bodyPr/>
          <a:lstStyle/>
          <a:p>
            <a:r>
              <a:rPr lang="ru-RU" b="1" i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Эквипотенциальные поверхности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9225" y="3141663"/>
            <a:ext cx="5184775" cy="1511300"/>
          </a:xfrm>
        </p:spPr>
        <p:txBody>
          <a:bodyPr/>
          <a:lstStyle/>
          <a:p>
            <a:pPr marL="6350" indent="373063">
              <a:lnSpc>
                <a:spcPct val="80000"/>
              </a:lnSpc>
              <a:buFontTx/>
              <a:buNone/>
            </a:pPr>
            <a:r>
              <a:rPr lang="ru-RU" sz="2400">
                <a:solidFill>
                  <a:srgbClr val="000000"/>
                </a:solidFill>
                <a:latin typeface="Times New Roman" panose="02020603050405020304" pitchFamily="18" charset="0"/>
              </a:rPr>
              <a:t>Примерный </a:t>
            </a:r>
            <a:r>
              <a:rPr lang="ru-RU" sz="2400">
                <a:solidFill>
                  <a:schemeClr val="accent2"/>
                </a:solidFill>
                <a:latin typeface="Times New Roman" panose="02020603050405020304" pitchFamily="18" charset="0"/>
              </a:rPr>
              <a:t>ход эквипотенциальных поверхностей</a:t>
            </a:r>
            <a:r>
              <a:rPr lang="ru-RU" sz="2400">
                <a:solidFill>
                  <a:srgbClr val="000000"/>
                </a:solidFill>
                <a:latin typeface="Times New Roman" panose="02020603050405020304" pitchFamily="18" charset="0"/>
              </a:rPr>
              <a:t> для определённого момента возбуждения сердца показан </a:t>
            </a:r>
            <a:r>
              <a:rPr lang="ru-RU" sz="2400">
                <a:solidFill>
                  <a:schemeClr val="accent2"/>
                </a:solidFill>
                <a:latin typeface="Times New Roman" panose="02020603050405020304" pitchFamily="18" charset="0"/>
              </a:rPr>
              <a:t>на рисунке</a:t>
            </a:r>
            <a:r>
              <a:rPr lang="ru-RU" sz="240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</a:p>
        </p:txBody>
      </p:sp>
      <p:pic>
        <p:nvPicPr>
          <p:cNvPr id="15364" name="Picture 4" descr="File006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70" t="11647" r="57729" b="46724"/>
          <a:stretch>
            <a:fillRect/>
          </a:stretch>
        </p:blipFill>
        <p:spPr bwMode="auto">
          <a:xfrm>
            <a:off x="182563" y="1557338"/>
            <a:ext cx="2911475" cy="48244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3960813" y="1817688"/>
            <a:ext cx="5399087" cy="153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350" indent="37306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118110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589088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997075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405063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862263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319463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76663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33863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  <a:buFontTx/>
              <a:buNone/>
            </a:pPr>
            <a:r>
              <a:rPr lang="ru-RU" sz="240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 электрическом  поле </a:t>
            </a:r>
            <a:r>
              <a:rPr lang="ru-RU" sz="2400">
                <a:solidFill>
                  <a:schemeClr val="accent2"/>
                </a:solidFill>
                <a:effectLst/>
                <a:latin typeface="Times New Roman" panose="02020603050405020304" pitchFamily="18" charset="0"/>
              </a:rPr>
              <a:t>поверхность проводящего тела</a:t>
            </a:r>
            <a:r>
              <a:rPr lang="ru-RU" sz="240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любой формы является </a:t>
            </a:r>
            <a:r>
              <a:rPr lang="ru-RU" sz="2400">
                <a:solidFill>
                  <a:schemeClr val="accent2"/>
                </a:solidFill>
                <a:effectLst/>
                <a:latin typeface="Times New Roman" panose="02020603050405020304" pitchFamily="18" charset="0"/>
              </a:rPr>
              <a:t>эквипотенциальной поверхностью</a:t>
            </a:r>
            <a:r>
              <a:rPr lang="ru-RU" sz="2400">
                <a:effectLst/>
                <a:latin typeface="Times New Roman" panose="02020603050405020304" pitchFamily="18" charset="0"/>
              </a:rPr>
              <a:t>.</a:t>
            </a:r>
            <a:r>
              <a:rPr lang="ru-RU" sz="240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3959225" y="4652963"/>
            <a:ext cx="5184775" cy="136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350" indent="37306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118110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589088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997075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405063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862263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319463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76663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33863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  <a:buFontTx/>
              <a:buNone/>
            </a:pPr>
            <a:r>
              <a:rPr lang="ru-RU" sz="240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Пунктирные линии обозначают эквипотенциальные поверхности, цифры около них – величину потенциала в милливольтах.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2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53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 build="p"/>
      <p:bldP spid="15367" grpId="0"/>
      <p:bldP spid="1536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rgbClr val="CAE4FA">
                <a:gamma/>
                <a:shade val="75686"/>
                <a:invGamma/>
              </a:srgbClr>
            </a:gs>
            <a:gs pos="100000">
              <a:srgbClr val="CAE4FA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47813" y="549275"/>
            <a:ext cx="5400675" cy="15843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33000"/>
                  </a:schemeClr>
                </a:solidFill>
              </a14:hiddenFill>
            </a:ext>
          </a:extLst>
        </p:spPr>
        <p:txBody>
          <a:bodyPr/>
          <a:lstStyle/>
          <a:p>
            <a:pPr algn="ctr">
              <a:buClr>
                <a:schemeClr val="tx1"/>
              </a:buClr>
              <a:buFontTx/>
              <a:buNone/>
            </a:pPr>
            <a:r>
              <a:rPr lang="ru-RU">
                <a:latin typeface="Times New Roman" panose="02020603050405020304" pitchFamily="18" charset="0"/>
              </a:rPr>
              <a:t>   </a:t>
            </a:r>
            <a:r>
              <a:rPr lang="ru-RU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Самыми известными  </a:t>
            </a:r>
            <a:r>
              <a:rPr lang="ru-RU">
                <a:solidFill>
                  <a:schemeClr val="bg2"/>
                </a:solidFill>
                <a:latin typeface="Times New Roman" panose="02020603050405020304" pitchFamily="18" charset="0"/>
              </a:rPr>
              <a:t>электрическими рыбами</a:t>
            </a:r>
            <a:r>
              <a:rPr lang="ru-RU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  являются</a:t>
            </a:r>
          </a:p>
        </p:txBody>
      </p:sp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3357563"/>
            <a:ext cx="2808287" cy="21971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1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3429000"/>
            <a:ext cx="2808288" cy="20970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514" name="Rectangle 10"/>
          <p:cNvSpPr>
            <a:spLocks noChangeArrowheads="1"/>
          </p:cNvSpPr>
          <p:nvPr/>
        </p:nvSpPr>
        <p:spPr bwMode="auto">
          <a:xfrm>
            <a:off x="468313" y="2636838"/>
            <a:ext cx="4356100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33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9pPr>
          </a:lstStyle>
          <a:p>
            <a:pPr>
              <a:lnSpc>
                <a:spcPct val="90000"/>
              </a:lnSpc>
              <a:buClr>
                <a:schemeClr val="tx1"/>
              </a:buClr>
              <a:buFontTx/>
              <a:buNone/>
            </a:pPr>
            <a:r>
              <a:rPr lang="ru-RU">
                <a:solidFill>
                  <a:schemeClr val="bg1"/>
                </a:solidFill>
                <a:effectLst/>
                <a:latin typeface="Times New Roman" panose="02020603050405020304" pitchFamily="18" charset="0"/>
              </a:rPr>
              <a:t>электрический скат</a:t>
            </a:r>
          </a:p>
        </p:txBody>
      </p:sp>
      <p:sp>
        <p:nvSpPr>
          <p:cNvPr id="21516" name="Rectangle 12"/>
          <p:cNvSpPr>
            <a:spLocks noChangeArrowheads="1"/>
          </p:cNvSpPr>
          <p:nvPr/>
        </p:nvSpPr>
        <p:spPr bwMode="auto">
          <a:xfrm>
            <a:off x="5003800" y="2636838"/>
            <a:ext cx="3671888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33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9pPr>
          </a:lstStyle>
          <a:p>
            <a:pPr>
              <a:buClr>
                <a:schemeClr val="tx1"/>
              </a:buClr>
              <a:buFontTx/>
              <a:buNone/>
            </a:pPr>
            <a:r>
              <a:rPr lang="ru-RU" sz="2800">
                <a:solidFill>
                  <a:schemeClr val="bg1"/>
                </a:solidFill>
                <a:effectLst/>
                <a:latin typeface="Times New Roman" panose="02020603050405020304" pitchFamily="18" charset="0"/>
              </a:rPr>
              <a:t>электрический угорь </a:t>
            </a:r>
          </a:p>
        </p:txBody>
      </p:sp>
      <p:sp>
        <p:nvSpPr>
          <p:cNvPr id="21517" name="Rectangle 13"/>
          <p:cNvSpPr>
            <a:spLocks noChangeArrowheads="1"/>
          </p:cNvSpPr>
          <p:nvPr/>
        </p:nvSpPr>
        <p:spPr bwMode="auto">
          <a:xfrm>
            <a:off x="4427538" y="2636838"/>
            <a:ext cx="360362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33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9pPr>
          </a:lstStyle>
          <a:p>
            <a:pPr>
              <a:buClr>
                <a:schemeClr val="tx1"/>
              </a:buClr>
              <a:buFontTx/>
              <a:buNone/>
            </a:pPr>
            <a:r>
              <a:rPr lang="ru-RU" sz="280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3225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15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46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4675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600"/>
                            </p:stCondLst>
                            <p:childTnLst>
                              <p:par>
                                <p:cTn id="2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215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1514" grpId="0"/>
      <p:bldP spid="21516" grpId="0"/>
      <p:bldP spid="21517" grpId="0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Океан">
  <a:themeElements>
    <a:clrScheme name="Океан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Океан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</a:defRPr>
        </a:defPPr>
      </a:lstStyle>
    </a:lnDef>
  </a:objectDefaults>
  <a:extraClrSchemeLst>
    <a:extraClrScheme>
      <a:clrScheme name="Океан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</a:defRPr>
        </a:defPPr>
      </a:lstStyle>
    </a:lnDef>
  </a:objectDefaults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1262</TotalTime>
  <Words>554</Words>
  <Application>Microsoft Office PowerPoint</Application>
  <PresentationFormat>Экран (4:3)</PresentationFormat>
  <Paragraphs>143</Paragraphs>
  <Slides>15</Slides>
  <Notes>1</Notes>
  <HiddenSlides>0</HiddenSlides>
  <MMClips>1</MMClips>
  <ScaleCrop>false</ScaleCrop>
  <HeadingPairs>
    <vt:vector size="8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3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29" baseType="lpstr">
      <vt:lpstr>Arial</vt:lpstr>
      <vt:lpstr>Tahoma</vt:lpstr>
      <vt:lpstr>Wingdings</vt:lpstr>
      <vt:lpstr>Times New Roman</vt:lpstr>
      <vt:lpstr>Bookman Old Style</vt:lpstr>
      <vt:lpstr>Monotype Corsiva</vt:lpstr>
      <vt:lpstr>Garamond</vt:lpstr>
      <vt:lpstr>Bodoni MT</vt:lpstr>
      <vt:lpstr>Microsoft Sans Serif</vt:lpstr>
      <vt:lpstr>Default Design</vt:lpstr>
      <vt:lpstr>Океан</vt:lpstr>
      <vt:lpstr>Текстура</vt:lpstr>
      <vt:lpstr>Microsoft Equation 3.0</vt:lpstr>
      <vt:lpstr>MathType 6.0 Equation</vt:lpstr>
      <vt:lpstr>Тема: «Проводники и диэлектрики в электрическом поле»</vt:lpstr>
      <vt:lpstr>Проводники</vt:lpstr>
      <vt:lpstr>Заряд внутри проводника</vt:lpstr>
      <vt:lpstr>Проводящая сфера</vt:lpstr>
      <vt:lpstr>Презентация PowerPoint</vt:lpstr>
      <vt:lpstr>Презентация PowerPoint</vt:lpstr>
      <vt:lpstr>Электростатическая индукция</vt:lpstr>
      <vt:lpstr>Эквипотенциальные поверхности</vt:lpstr>
      <vt:lpstr>Презентация PowerPoint</vt:lpstr>
      <vt:lpstr>Диэлектрики</vt:lpstr>
      <vt:lpstr>Поляризация диэлектриков</vt:lpstr>
      <vt:lpstr>Поляризация диэлектриков</vt:lpstr>
      <vt:lpstr>Презентация PowerPoint</vt:lpstr>
      <vt:lpstr>Диэлектрическая проницаемость веществ</vt:lpstr>
      <vt:lpstr>Литература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«Проводники и диэлектрики в электрическом поле»</dc:title>
  <dc:creator>Юля</dc:creator>
  <cp:lastModifiedBy>Igor</cp:lastModifiedBy>
  <cp:revision>59</cp:revision>
  <dcterms:created xsi:type="dcterms:W3CDTF">2007-02-21T15:17:16Z</dcterms:created>
  <dcterms:modified xsi:type="dcterms:W3CDTF">2014-01-19T20:07:05Z</dcterms:modified>
</cp:coreProperties>
</file>